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59" r:id="rId5"/>
    <p:sldId id="260" r:id="rId6"/>
    <p:sldId id="263" r:id="rId7"/>
    <p:sldId id="265" r:id="rId8"/>
    <p:sldId id="267" r:id="rId9"/>
    <p:sldId id="269" r:id="rId10"/>
    <p:sldId id="270" r:id="rId11"/>
    <p:sldId id="272" r:id="rId12"/>
    <p:sldId id="273" r:id="rId13"/>
    <p:sldId id="271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 varScale="1">
        <p:scale>
          <a:sx n="62" d="100"/>
          <a:sy n="62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3E45B-8AB6-45F5-8258-D984AA019579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661536-674D-4A99-9DB8-4452EDAAAB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96753"/>
            <a:ext cx="8458200" cy="4879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Секция: Начальная </a:t>
            </a:r>
            <a:r>
              <a:rPr lang="ru-RU" sz="2000" dirty="0" smtClean="0">
                <a:latin typeface="Comic Sans MS" pitchFamily="66" charset="0"/>
              </a:rPr>
              <a:t>школа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творческий проект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2800" b="1" dirty="0">
                <a:latin typeface="Comic Sans MS" pitchFamily="66" charset="0"/>
              </a:rPr>
              <a:t>Тема</a:t>
            </a:r>
            <a:r>
              <a:rPr lang="ru-RU" sz="2800" b="1" dirty="0" smtClean="0">
                <a:latin typeface="Comic Sans MS" pitchFamily="66" charset="0"/>
              </a:rPr>
              <a:t>: </a:t>
            </a:r>
            <a:r>
              <a:rPr lang="ru-RU" sz="2800" b="1" dirty="0" err="1" smtClean="0">
                <a:latin typeface="Comic Sans MS" pitchFamily="66" charset="0"/>
              </a:rPr>
              <a:t>Художественое</a:t>
            </a: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выпиливание</a:t>
            </a:r>
            <a:br>
              <a:rPr lang="ru-RU" sz="2800" b="1" dirty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                          </a:t>
            </a:r>
            <a:r>
              <a:rPr lang="ru-RU" sz="2000" b="1" dirty="0" smtClean="0">
                <a:latin typeface="Comic Sans MS" pitchFamily="66" charset="0"/>
              </a:rPr>
              <a:t>Класс</a:t>
            </a:r>
            <a:r>
              <a:rPr lang="ru-RU" sz="2000" b="1" dirty="0">
                <a:latin typeface="Comic Sans MS" pitchFamily="66" charset="0"/>
              </a:rPr>
              <a:t>: 4 «А</a:t>
            </a:r>
            <a:r>
              <a:rPr lang="ru-RU" sz="2000" b="1" dirty="0" smtClean="0">
                <a:latin typeface="Comic Sans MS" pitchFamily="66" charset="0"/>
              </a:rPr>
              <a:t>»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                                        Ученик: Плетнев Богдан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                                    </a:t>
            </a:r>
            <a:r>
              <a:rPr lang="ru-RU" sz="2000" b="1" dirty="0">
                <a:latin typeface="Comic Sans MS" pitchFamily="66" charset="0"/>
              </a:rPr>
              <a:t>Руководитель: Дёмина А.В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>                                         Должность:</a:t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>                                        учитель </a:t>
            </a:r>
            <a:r>
              <a:rPr lang="ru-RU" sz="1800" b="1" dirty="0">
                <a:latin typeface="Comic Sans MS" pitchFamily="66" charset="0"/>
              </a:rPr>
              <a:t>начальных </a:t>
            </a:r>
            <a:r>
              <a:rPr lang="ru-RU" sz="1800" b="1" dirty="0" smtClean="0">
                <a:latin typeface="Comic Sans MS" pitchFamily="66" charset="0"/>
              </a:rPr>
              <a:t>классов</a:t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>
                <a:latin typeface="Comic Sans MS" pitchFamily="66" charset="0"/>
              </a:rPr>
              <a:t/>
            </a:r>
            <a:br>
              <a:rPr lang="ru-RU" sz="1800" b="1" dirty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/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>
                <a:latin typeface="Comic Sans MS" pitchFamily="66" charset="0"/>
              </a:rPr>
              <a:t/>
            </a:r>
            <a:br>
              <a:rPr lang="ru-RU" sz="1800" b="1" dirty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/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>
                <a:latin typeface="Comic Sans MS" pitchFamily="66" charset="0"/>
              </a:rPr>
              <a:t/>
            </a:r>
            <a:br>
              <a:rPr lang="ru-RU" sz="1800" b="1" dirty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/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>
                <a:latin typeface="Comic Sans MS" pitchFamily="66" charset="0"/>
              </a:rPr>
              <a:t/>
            </a:r>
            <a:br>
              <a:rPr lang="ru-RU" sz="1800" b="1" dirty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/>
            </a:r>
            <a:br>
              <a:rPr lang="ru-RU" sz="1800" b="1" dirty="0" smtClean="0">
                <a:latin typeface="Comic Sans MS" pitchFamily="66" charset="0"/>
              </a:rPr>
            </a:br>
            <a:r>
              <a:rPr lang="ru-RU" sz="1800" b="1" dirty="0">
                <a:latin typeface="Comic Sans MS" pitchFamily="66" charset="0"/>
              </a:rPr>
              <a:t/>
            </a:r>
            <a:br>
              <a:rPr lang="ru-RU" sz="1800" b="1" dirty="0">
                <a:latin typeface="Comic Sans MS" pitchFamily="66" charset="0"/>
              </a:rPr>
            </a:br>
            <a:r>
              <a:rPr lang="ru-RU" sz="1800" b="1" dirty="0" smtClean="0">
                <a:latin typeface="Comic Sans MS" pitchFamily="66" charset="0"/>
              </a:rPr>
              <a:t>Зарайск 2013 </a:t>
            </a:r>
            <a:r>
              <a:rPr lang="ru-RU" sz="1800" b="1" dirty="0">
                <a:latin typeface="Comic Sans MS" pitchFamily="66" charset="0"/>
              </a:rPr>
              <a:t>год</a:t>
            </a:r>
            <a:br>
              <a:rPr lang="ru-RU" sz="1800" b="1" dirty="0">
                <a:latin typeface="Comic Sans MS" pitchFamily="66" charset="0"/>
              </a:rPr>
            </a:br>
            <a:r>
              <a:rPr lang="ru-RU" sz="1800" b="1" dirty="0">
                <a:latin typeface="Comic Sans MS" pitchFamily="66" charset="0"/>
              </a:rPr>
              <a:t/>
            </a:r>
            <a:br>
              <a:rPr lang="ru-RU" sz="1800" b="1" dirty="0">
                <a:latin typeface="Comic Sans MS" pitchFamily="66" charset="0"/>
              </a:rPr>
            </a:br>
            <a:r>
              <a:rPr lang="ru-RU" sz="1800" b="1" dirty="0">
                <a:latin typeface="Comic Sans MS" pitchFamily="66" charset="0"/>
              </a:rPr>
              <a:t/>
            </a:r>
            <a:br>
              <a:rPr lang="ru-RU" sz="18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/>
            </a:r>
            <a:br>
              <a:rPr lang="ru-RU" sz="2000" b="1" dirty="0">
                <a:latin typeface="Comic Sans MS" pitchFamily="66" charset="0"/>
              </a:rPr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443664" cy="43204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latin typeface="Comic Sans MS" pitchFamily="66" charset="0"/>
              </a:rPr>
              <a:t>Муниципальное бюджетное общеобразовательное 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latin typeface="Comic Sans MS" pitchFamily="66" charset="0"/>
              </a:rPr>
              <a:t>учреждение средняя общеобразовательная школа №1 имени Н. Л. Мещерякова</a:t>
            </a:r>
          </a:p>
          <a:p>
            <a:pPr algn="ctr"/>
            <a:r>
              <a:rPr lang="ru-RU" sz="1600" b="1" dirty="0" smtClean="0"/>
              <a:t>    </a:t>
            </a:r>
            <a:endParaRPr lang="ru-RU" sz="1600" b="1" dirty="0"/>
          </a:p>
        </p:txBody>
      </p:sp>
      <p:pic>
        <p:nvPicPr>
          <p:cNvPr id="1026" name="Picture 2" descr="C:\Users\дема\Desktop\выпиливание богдан\выпиливание\IMG_5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РЕЗЬБА ПО ДЕРЕВУ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Особое место в художественной обработке изделий из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древесины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получила ручная резьба по дереву.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Резьба по дереву — это вид декоративно-прикладного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искусства,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которая является одним из видов художественной обработки дерева наряду с выпиливанием и токарным делом.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Существует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много видов резьбы. Среди них наибольшее распространение получили:</a:t>
            </a: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плосковыемчатая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;                       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геометрическая;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прорезная.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.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ПЛОСКОВЫЕМЧАТАЯ РЕЗЬБА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000" b="1" dirty="0"/>
              <a:t>Характерна тем, что её основой служит плоский фон, а элементы резьбы углубляются в него, то есть нижний уровень резных элементов лежит ниже уровня фона.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2672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0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ГЕОМЕТРИЧЕСКАЯ РЕЗЬБА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000" b="1" dirty="0">
                <a:latin typeface="Arial" charset="0"/>
              </a:rPr>
              <a:t>Это один из самых древних и распространенных видов резьбы по дереву. Из-за простоты выполнения, во второй половине XVII века в России, она получила наиболее широкое применение. Ее выполняют в виде различных выемок, образующих на плоскости геометрический орнамент, отсюда и её название «геометрическая».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>
                <a:latin typeface="Arial" charset="0"/>
              </a:rPr>
              <a:t>    </a:t>
            </a:r>
            <a:r>
              <a:rPr lang="en-US" sz="2000" b="1" dirty="0">
                <a:latin typeface="Arial" charset="0"/>
              </a:rPr>
              <a:t> </a:t>
            </a:r>
            <a:endParaRPr lang="ru-RU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7324"/>
            <a:ext cx="1926332" cy="16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7325"/>
            <a:ext cx="2304256" cy="165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87" y="5301208"/>
            <a:ext cx="14668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7325"/>
            <a:ext cx="1944216" cy="165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5" y="5301208"/>
            <a:ext cx="1876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87496"/>
            <a:ext cx="1914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ПРОРЕЗНАЯ  РЕЗЬБА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008" y="1196752"/>
            <a:ext cx="8686800" cy="4525963"/>
          </a:xfrm>
        </p:spPr>
        <p:txBody>
          <a:bodyPr>
            <a:normAutofit/>
          </a:bodyPr>
          <a:lstStyle/>
          <a:p>
            <a:r>
              <a:rPr lang="ru-RU" sz="2000" b="1" dirty="0"/>
              <a:t>С середины XIX века одной из самых распространенных традиций на Руси, была традиция украшать деревянные дома резьбой. Карнизы, оконные и дверные наличники, ставни в деревянных домах любого достатка, покоряли филигранной вязью ручной работы, </a:t>
            </a:r>
            <a:r>
              <a:rPr lang="ru-RU" sz="2000" b="1" dirty="0" smtClean="0"/>
              <a:t>что </a:t>
            </a:r>
            <a:r>
              <a:rPr lang="ru-RU" sz="2000" b="1" dirty="0"/>
              <a:t>трудно даже вообразить, что они действительно созданы руками человека. До сих пор сохранились и дошли до нас отдельные образцы резьбы по дереву, напоминающей кружевные сплетения. 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645024"/>
            <a:ext cx="45370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2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Много красивых изделий можно изготовить из фанеры и украсить их </a:t>
            </a:r>
            <a:r>
              <a:rPr lang="ru-RU" sz="2000" b="1" i="1" u="sng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пропильной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 резьбой: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  мебель, кухонные принадлежности, подсвечники, полочки, шкатулки и т.д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.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204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16138"/>
            <a:ext cx="1435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46288"/>
            <a:ext cx="270033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095500"/>
            <a:ext cx="2381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11700"/>
            <a:ext cx="2790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711700"/>
            <a:ext cx="2381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4711700"/>
            <a:ext cx="26638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4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ПРИЕМЫ РАБОТЫ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649944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При работе лобзиком необходимо сидеть  так, чтобы </a:t>
            </a:r>
            <a:r>
              <a:rPr lang="ru-RU" b="1" dirty="0" smtClean="0"/>
              <a:t>правое </a:t>
            </a:r>
            <a:r>
              <a:rPr lang="ru-RU" b="1" dirty="0"/>
              <a:t>плечо находилось </a:t>
            </a:r>
            <a:r>
              <a:rPr lang="ru-RU" b="1" dirty="0" smtClean="0"/>
              <a:t>против треугольного </a:t>
            </a:r>
            <a:r>
              <a:rPr lang="ru-RU" b="1" dirty="0"/>
              <a:t>выреза в </a:t>
            </a:r>
            <a:r>
              <a:rPr lang="ru-RU" b="1" dirty="0" smtClean="0"/>
              <a:t>выпиловочном </a:t>
            </a:r>
            <a:r>
              <a:rPr lang="ru-RU" b="1" dirty="0"/>
              <a:t>столе, а чтобы выбрать правильное </a:t>
            </a:r>
            <a:r>
              <a:rPr lang="ru-RU" b="1" dirty="0" smtClean="0"/>
              <a:t>положение </a:t>
            </a:r>
            <a:r>
              <a:rPr lang="ru-RU" b="1" dirty="0"/>
              <a:t>тела при выпиливании, столик должен располагаться </a:t>
            </a:r>
            <a:r>
              <a:rPr lang="ru-RU" b="1" dirty="0" smtClean="0"/>
              <a:t>на </a:t>
            </a:r>
            <a:r>
              <a:rPr lang="ru-RU" b="1" dirty="0"/>
              <a:t>высоте середины плеча.</a:t>
            </a:r>
          </a:p>
          <a:p>
            <a:r>
              <a:rPr lang="ru-RU" b="1" dirty="0"/>
              <a:t>Фанеру прижимают  левой рукой к выпиловочному </a:t>
            </a:r>
            <a:r>
              <a:rPr lang="ru-RU" b="1" dirty="0" smtClean="0"/>
              <a:t>столику </a:t>
            </a:r>
            <a:r>
              <a:rPr lang="ru-RU" b="1" dirty="0"/>
              <a:t>так, чтобы большой палец с указательным </a:t>
            </a:r>
            <a:r>
              <a:rPr lang="ru-RU" b="1" dirty="0" smtClean="0"/>
              <a:t>образовывал </a:t>
            </a:r>
            <a:r>
              <a:rPr lang="ru-RU" b="1" dirty="0"/>
              <a:t>прямой угол, в котором производится движение пилки</a:t>
            </a:r>
          </a:p>
          <a:p>
            <a:r>
              <a:rPr lang="ru-RU" b="1" dirty="0"/>
              <a:t> при пилении.</a:t>
            </a:r>
          </a:p>
          <a:p>
            <a:endParaRPr lang="ru-RU" dirty="0"/>
          </a:p>
        </p:txBody>
      </p:sp>
      <p:pic>
        <p:nvPicPr>
          <p:cNvPr id="4" name="Picture 4" descr="lobzik-4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2232025" cy="297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0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Приемы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6571456" cy="511256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При выпиливании лобзик необходимо держать на одном месте, а фанеру с рисунком надвигать левой рукой на пилку, то есть «пилить на месте», при этом добивайтесь такого положения, чтобы линия пропиливания шла строго по линии (контуру) рисунка. </a:t>
            </a:r>
          </a:p>
          <a:p>
            <a:r>
              <a:rPr lang="ru-RU" b="1" dirty="0"/>
              <a:t>При поворотах движение лобзика должно быть частым и коротким  особенно при обратном пропиле в узких проемах внутреннего контура и острых углах, не спеша, поворачивают фанеру, а не лобзик.   </a:t>
            </a:r>
          </a:p>
          <a:p>
            <a:r>
              <a:rPr lang="ru-RU" b="1" dirty="0"/>
              <a:t>  Для получения четкого пропиливания рисунка и увеличения скорости выполнения работ движение пилки должно производиться на всю ее длину. </a:t>
            </a:r>
          </a:p>
          <a:p>
            <a:r>
              <a:rPr lang="ru-RU" b="1" dirty="0"/>
              <a:t>При  заедание пилки в детали, нужно слегка повернуть пилку в сторону и устранить задержку,    или же освободить верхний конец пилки и извлечь ее из пропила.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9705"/>
            <a:ext cx="2076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ТЕХНИКА  БЕЗОПАСНОСТИ 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Пользоваться только исправным инструментом. </a:t>
            </a:r>
          </a:p>
          <a:p>
            <a:r>
              <a:rPr lang="ru-RU" b="1" dirty="0"/>
              <a:t>Проверить надежность и правильность закрепления пилочки.</a:t>
            </a:r>
          </a:p>
          <a:p>
            <a:r>
              <a:rPr lang="ru-RU" b="1" dirty="0"/>
              <a:t>Надежно закрепите выпиловочный столик к верстаку.</a:t>
            </a:r>
          </a:p>
          <a:p>
            <a:r>
              <a:rPr lang="ru-RU" b="1" dirty="0"/>
              <a:t>При пилении нельзя наклонять пилку в стороны.  </a:t>
            </a:r>
          </a:p>
          <a:p>
            <a:r>
              <a:rPr lang="ru-RU" b="1" dirty="0"/>
              <a:t>Не делать резких движений лобзиком при выпиливании и не давить на пилочку.</a:t>
            </a:r>
          </a:p>
          <a:p>
            <a:r>
              <a:rPr lang="ru-RU" b="1" dirty="0"/>
              <a:t>Не наклоняться низко над заготовкой. </a:t>
            </a:r>
          </a:p>
          <a:p>
            <a:r>
              <a:rPr lang="ru-RU" b="1" dirty="0"/>
              <a:t>Не отвлекайтесь во время работы, следите за правилами техники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2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Художественное выпиливание из дерева-один из наиболее распространенных видов декоративно-прикладного искусства , доступного широким массам . Мастера-</a:t>
            </a:r>
            <a:r>
              <a:rPr lang="ru-RU" sz="2000" b="1" dirty="0" err="1"/>
              <a:t>выпиливовщики</a:t>
            </a:r>
            <a:r>
              <a:rPr lang="ru-RU" sz="2000" b="1" dirty="0"/>
              <a:t> создают замечательные узоры и рисунки на дереве , а также изготовляют художественно оформленные изделия , украшающие наш быт.</a:t>
            </a:r>
          </a:p>
          <a:p>
            <a:r>
              <a:rPr lang="ru-RU" sz="2000" b="1" dirty="0"/>
              <a:t>Дети и взрослые с большим увлечением занимаются </a:t>
            </a:r>
            <a:r>
              <a:rPr lang="ru-RU" sz="2000" b="1" dirty="0" smtClean="0"/>
              <a:t>художественным выпиливанием, </a:t>
            </a:r>
            <a:r>
              <a:rPr lang="ru-RU" sz="2000" b="1" dirty="0"/>
              <a:t>изготовляя различные поделки , которыми украшают свой </a:t>
            </a:r>
            <a:r>
              <a:rPr lang="ru-RU" sz="2000" b="1" dirty="0" smtClean="0"/>
              <a:t>быт </a:t>
            </a:r>
            <a:r>
              <a:rPr lang="ru-RU" sz="2000" b="1" dirty="0"/>
              <a:t>, </a:t>
            </a:r>
            <a:r>
              <a:rPr lang="ru-RU" sz="2000" b="1" dirty="0" smtClean="0"/>
              <a:t>школу </a:t>
            </a:r>
            <a:r>
              <a:rPr lang="ru-RU" sz="2000" b="1" dirty="0"/>
              <a:t>, художественно оформляют стенные газеты , щиты и </a:t>
            </a:r>
            <a:r>
              <a:rPr lang="ru-RU" sz="2000" b="1" dirty="0" smtClean="0"/>
              <a:t>стенды.</a:t>
            </a:r>
          </a:p>
          <a:p>
            <a:r>
              <a:rPr lang="ru-RU" sz="2000" b="1" dirty="0"/>
              <a:t>Художественные узоры в изготовляемых предметах могут отражать художественный вкус, национальную особенность и тематическую </a:t>
            </a:r>
            <a:r>
              <a:rPr lang="ru-RU" sz="2000" b="1" dirty="0" smtClean="0"/>
              <a:t>направленность.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553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12290" name="Picture 2" descr="C:\Users\дема\Desktop\выпиливание богдан\выпиливание\IMG_5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2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Вступление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554162"/>
            <a:ext cx="4608512" cy="45259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Вот уже второй год я хожу в центр детского творчества на кружок «Художественное выпиливание». Мне так нравиться это занятие, что я захотел больше </a:t>
            </a:r>
            <a:r>
              <a:rPr lang="ru-RU" sz="2000" b="1" dirty="0"/>
              <a:t>узнать </a:t>
            </a:r>
            <a:r>
              <a:rPr lang="ru-RU" sz="2000" b="1" dirty="0" smtClean="0"/>
              <a:t>о мастерстве выпиливания и рассказать моим одноклассникам. Ведь художественное </a:t>
            </a:r>
            <a:r>
              <a:rPr lang="ru-RU" sz="2000" b="1" dirty="0"/>
              <a:t>выпиливание лобзиком развивает требовательность к себе , точность и аккуратность в </a:t>
            </a:r>
            <a:r>
              <a:rPr lang="ru-RU" sz="2000" b="1" dirty="0" smtClean="0"/>
              <a:t>работе, трудолюбие усидчивость</a:t>
            </a:r>
            <a:r>
              <a:rPr lang="ru-RU" sz="2000" b="1" dirty="0"/>
              <a:t>, изобретательность и в тоже время прививает трудовые </a:t>
            </a:r>
            <a:r>
              <a:rPr lang="ru-RU" sz="2000" b="1" dirty="0" smtClean="0"/>
              <a:t>навыки </a:t>
            </a:r>
            <a:r>
              <a:rPr lang="ru-RU" sz="2000" b="1" dirty="0"/>
              <a:t>владением многими инструментами</a:t>
            </a:r>
            <a:r>
              <a:rPr lang="ru-RU" sz="2000" b="1" dirty="0" smtClean="0"/>
              <a:t>.</a:t>
            </a:r>
          </a:p>
        </p:txBody>
      </p:sp>
      <p:pic>
        <p:nvPicPr>
          <p:cNvPr id="2050" name="Picture 2" descr="C:\Users\дема\Desktop\выпиливание богдан\выпиливание\IMG_5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ма\Desktop\выпиливание богдан\выпиливание\IMG_5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1" y="3933056"/>
            <a:ext cx="3696439" cy="24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Я хочу представить вашему вниманию мои поделки и рассказать о приемах работы по дереву лобзиком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дема\Desktop\выпиливание богдан\выпиливание\IMG_4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Мои поделки</a:t>
            </a:r>
            <a:endParaRPr lang="ru-RU" b="1" dirty="0"/>
          </a:p>
        </p:txBody>
      </p:sp>
      <p:pic>
        <p:nvPicPr>
          <p:cNvPr id="4098" name="Picture 2" descr="C:\Users\дема\Desktop\выпиливание богдан\выпиливание\IMG_5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Мои поделки</a:t>
            </a:r>
            <a:endParaRPr lang="ru-RU" b="1" dirty="0"/>
          </a:p>
        </p:txBody>
      </p:sp>
      <p:pic>
        <p:nvPicPr>
          <p:cNvPr id="5122" name="Picture 2" descr="C:\Users\дема\Desktop\выпиливание богдан\выпиливание\IMG_4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Мои поделки</a:t>
            </a:r>
            <a:endParaRPr lang="ru-RU" b="1" dirty="0"/>
          </a:p>
        </p:txBody>
      </p:sp>
      <p:pic>
        <p:nvPicPr>
          <p:cNvPr id="6146" name="Picture 2" descr="C:\Users\дема\Desktop\выпиливание богдан\выпиливание\IMG_4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6156325" cy="1728787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Arial" charset="0"/>
              </a:rPr>
              <a:t>   </a:t>
            </a:r>
            <a:r>
              <a:rPr lang="ru-RU" sz="2000" b="1" dirty="0" smtClean="0"/>
              <a:t>Это</a:t>
            </a:r>
            <a:r>
              <a:rPr lang="ru-RU" sz="2000" b="1" dirty="0" smtClean="0">
                <a:latin typeface="Arial" charset="0"/>
              </a:rPr>
              <a:t> – древнейшее ремесло.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Arial" charset="0"/>
              </a:rPr>
              <a:t>      В деревянном зодчестве человек находил пользу и красоту,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ru-RU" sz="2000" b="1" dirty="0" smtClean="0">
                <a:latin typeface="Arial" charset="0"/>
              </a:rPr>
              <a:t>украшал жилище резными деревянными изделиями, а дом декоративной резьбой. </a:t>
            </a:r>
            <a:endParaRPr lang="ru-RU" sz="2000" b="1" dirty="0" smtClean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11188" y="476250"/>
            <a:ext cx="749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ХУДОЖЕСТВЕННАЯ ОБРАБОТКА ДРЕВЕСИНЫ  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3962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76738"/>
            <a:ext cx="324326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076325"/>
            <a:ext cx="27336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44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0" y="404813"/>
            <a:ext cx="8686800" cy="6477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Изготовлял игрушки, деревянную посуду и сувениры.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56050"/>
            <a:ext cx="47688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52513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01713"/>
            <a:ext cx="25209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751"/>
            <a:ext cx="2384425" cy="248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43374"/>
            <a:ext cx="2520950" cy="20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12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Широкое применение получило производство деревянной резной и точеной посуды, которую пропитывали олифой, украшали серебром и золотом и расписывали масляными красками (знаменитая хохломская роспись).</a:t>
            </a:r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00213"/>
            <a:ext cx="4679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6987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4400"/>
            <a:ext cx="2651745" cy="19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82504"/>
            <a:ext cx="3096270" cy="168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8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704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Секция: Начальная школа творческий проект Тема: Художественое выпиливание                           Класс: 4 «А»                                          Ученик: Плетнев Богдан                                      Руководитель: Дёмина А.В.                                          Должность:                                         учитель начальных классов          Зарайск 2013 год    </vt:lpstr>
      <vt:lpstr>Вступление</vt:lpstr>
      <vt:lpstr>Я хочу представить вашему вниманию мои поделки и рассказать о приемах работы по дереву лобзиком. </vt:lpstr>
      <vt:lpstr>Мои поделки</vt:lpstr>
      <vt:lpstr>Мои поделки</vt:lpstr>
      <vt:lpstr>Мои поделки</vt:lpstr>
      <vt:lpstr>Презентация PowerPoint</vt:lpstr>
      <vt:lpstr>Презентация PowerPoint</vt:lpstr>
      <vt:lpstr>Широкое применение получило производство деревянной резной и точеной посуды, которую пропитывали олифой, украшали серебром и золотом и расписывали масляными красками (знаменитая хохломская роспись).</vt:lpstr>
      <vt:lpstr>РЕЗЬБА ПО ДЕРЕВУ </vt:lpstr>
      <vt:lpstr>. ПЛОСКОВЫЕМЧАТАЯ РЕЗЬБА</vt:lpstr>
      <vt:lpstr>ГЕОМЕТРИЧЕСКАЯ РЕЗЬБА </vt:lpstr>
      <vt:lpstr>ПРОРЕЗНАЯ  РЕЗЬБА</vt:lpstr>
      <vt:lpstr>Много красивых изделий можно изготовить из фанеры и украсить их пропильной резьбой:  мебель, кухонные принадлежности, подсвечники, полочки, шкатулки и т.д.</vt:lpstr>
      <vt:lpstr>ПРИЕМЫ РАБОТЫ  </vt:lpstr>
      <vt:lpstr>Приемы работы</vt:lpstr>
      <vt:lpstr>ТЕХНИКА  БЕЗОПАСНОСТИ :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Секция: Начальная школа Тема:Художественое выпиливание</dc:title>
  <dc:creator>дема</dc:creator>
  <cp:lastModifiedBy>дема</cp:lastModifiedBy>
  <cp:revision>14</cp:revision>
  <dcterms:created xsi:type="dcterms:W3CDTF">2013-02-10T16:08:16Z</dcterms:created>
  <dcterms:modified xsi:type="dcterms:W3CDTF">2013-02-11T15:17:16Z</dcterms:modified>
</cp:coreProperties>
</file>