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38"/>
  </p:notesMasterIdLst>
  <p:sldIdLst>
    <p:sldId id="337" r:id="rId2"/>
    <p:sldId id="259" r:id="rId3"/>
    <p:sldId id="302" r:id="rId4"/>
    <p:sldId id="303" r:id="rId5"/>
    <p:sldId id="261" r:id="rId6"/>
    <p:sldId id="263" r:id="rId7"/>
    <p:sldId id="330" r:id="rId8"/>
    <p:sldId id="339" r:id="rId9"/>
    <p:sldId id="331" r:id="rId10"/>
    <p:sldId id="333" r:id="rId11"/>
    <p:sldId id="334" r:id="rId12"/>
    <p:sldId id="341" r:id="rId13"/>
    <p:sldId id="298" r:id="rId14"/>
    <p:sldId id="314" r:id="rId15"/>
    <p:sldId id="292" r:id="rId16"/>
    <p:sldId id="315" r:id="rId17"/>
    <p:sldId id="321" r:id="rId18"/>
    <p:sldId id="320" r:id="rId19"/>
    <p:sldId id="316" r:id="rId20"/>
    <p:sldId id="317" r:id="rId21"/>
    <p:sldId id="318" r:id="rId22"/>
    <p:sldId id="319" r:id="rId23"/>
    <p:sldId id="296" r:id="rId24"/>
    <p:sldId id="323" r:id="rId25"/>
    <p:sldId id="269" r:id="rId26"/>
    <p:sldId id="305" r:id="rId27"/>
    <p:sldId id="286" r:id="rId28"/>
    <p:sldId id="281" r:id="rId29"/>
    <p:sldId id="326" r:id="rId30"/>
    <p:sldId id="328" r:id="rId31"/>
    <p:sldId id="342" r:id="rId32"/>
    <p:sldId id="273" r:id="rId33"/>
    <p:sldId id="332" r:id="rId34"/>
    <p:sldId id="335" r:id="rId35"/>
    <p:sldId id="312" r:id="rId36"/>
    <p:sldId id="282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6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FFFF"/>
    <a:srgbClr val="FFFF66"/>
    <a:srgbClr val="CCFFFF"/>
    <a:srgbClr val="FF3399"/>
    <a:srgbClr val="66FF33"/>
    <a:srgbClr val="FF0000"/>
    <a:srgbClr val="009900"/>
    <a:srgbClr val="FF66CC"/>
    <a:srgbClr val="FF0066"/>
    <a:srgbClr val="66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00" autoAdjust="0"/>
    <p:restoredTop sz="89316" autoAdjust="0"/>
  </p:normalViewPr>
  <p:slideViewPr>
    <p:cSldViewPr>
      <p:cViewPr varScale="1">
        <p:scale>
          <a:sx n="81" d="100"/>
          <a:sy n="81" d="100"/>
        </p:scale>
        <p:origin x="-8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91"/>
      <c:depthPercent val="180"/>
      <c:rAngAx val="1"/>
    </c:view3D>
    <c:plotArea>
      <c:layout>
        <c:manualLayout>
          <c:layoutTarget val="inner"/>
          <c:xMode val="edge"/>
          <c:yMode val="edge"/>
          <c:x val="0.14233196322157837"/>
          <c:y val="2.7399470734613868E-2"/>
          <c:w val="0.82535885167464162"/>
          <c:h val="0.6498356302218183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Кружок "Мастерилка"</c:v>
                </c:pt>
              </c:strCache>
            </c:strRef>
          </c:tx>
          <c:spPr>
            <a:solidFill>
              <a:srgbClr val="FFFF66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Театральный кружок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0.8</c:v>
                </c:pt>
                <c:pt idx="1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Спортивные секции</c:v>
                </c:pt>
              </c:strCache>
            </c:strRef>
          </c:tx>
          <c:spPr>
            <a:solidFill>
              <a:srgbClr val="66FFFF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0.76000000000000101</c:v>
                </c:pt>
                <c:pt idx="1">
                  <c:v>0.66000000000000114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Изостудия</c:v>
                </c:pt>
              </c:strCache>
            </c:strRef>
          </c:tx>
          <c:spPr>
            <a:solidFill>
              <a:srgbClr val="009900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0.8</c:v>
                </c:pt>
                <c:pt idx="1">
                  <c:v>1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Музыкальная школа</c:v>
                </c:pt>
              </c:strCache>
            </c:strRef>
          </c:tx>
          <c:spPr>
            <a:solidFill>
              <a:srgbClr val="FF66CC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0.15000000000000022</c:v>
                </c:pt>
                <c:pt idx="1">
                  <c:v>0.15000000000000022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Шахматы</c:v>
                </c:pt>
              </c:strCache>
            </c:strRef>
          </c:tx>
          <c:spPr>
            <a:solidFill>
              <a:schemeClr val="tx2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Sheet1!$B$7:$C$7</c:f>
              <c:numCache>
                <c:formatCode>0%</c:formatCode>
                <c:ptCount val="2"/>
                <c:pt idx="0">
                  <c:v>0.23</c:v>
                </c:pt>
                <c:pt idx="1">
                  <c:v>0.4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Ритмика</c:v>
                </c:pt>
              </c:strCache>
            </c:strRef>
          </c:tx>
          <c:spPr>
            <a:solidFill>
              <a:srgbClr val="66FF33"/>
            </a:solidFill>
          </c:spPr>
          <c:cat>
            <c:strRef>
              <c:f>Sheet1!$B$1:$C$1</c:f>
              <c:strCache>
                <c:ptCount val="2"/>
                <c:pt idx="0">
                  <c:v>3 кл</c:v>
                </c:pt>
                <c:pt idx="1">
                  <c:v>4 кл</c:v>
                </c:pt>
              </c:strCache>
            </c:strRef>
          </c:cat>
          <c:val>
            <c:numRef>
              <c:f>Sheet1!$B$8:$C$8</c:f>
              <c:numCache>
                <c:formatCode>0%</c:formatCode>
                <c:ptCount val="2"/>
                <c:pt idx="0">
                  <c:v>0.53</c:v>
                </c:pt>
                <c:pt idx="1">
                  <c:v>0.66000000000000114</c:v>
                </c:pt>
              </c:numCache>
            </c:numRef>
          </c:val>
        </c:ser>
        <c:gapWidth val="0"/>
        <c:gapDepth val="50"/>
        <c:shape val="box"/>
        <c:axId val="89359488"/>
        <c:axId val="89411968"/>
        <c:axId val="0"/>
      </c:bar3DChart>
      <c:catAx>
        <c:axId val="89359488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9411968"/>
        <c:crosses val="autoZero"/>
        <c:auto val="1"/>
        <c:lblAlgn val="ctr"/>
        <c:lblOffset val="100"/>
        <c:tickLblSkip val="1"/>
        <c:tickMarkSkip val="1"/>
      </c:catAx>
      <c:valAx>
        <c:axId val="89411968"/>
        <c:scaling>
          <c:orientation val="minMax"/>
        </c:scaling>
        <c:axPos val="l"/>
        <c:majorGridlines/>
        <c:numFmt formatCode="0%" sourceLinked="1"/>
        <c:tickLblPos val="nextTo"/>
        <c:txPr>
          <a:bodyPr rot="0" vert="horz"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9359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6315789473684216E-2"/>
          <c:y val="0.79163921589525854"/>
          <c:w val="0.94736842105263042"/>
          <c:h val="0.20216233580904741"/>
        </c:manualLayout>
      </c:layout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4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noFill/>
        <a:ln w="12700">
          <a:solidFill>
            <a:srgbClr val="808080"/>
          </a:solidFill>
          <a:prstDash val="solid"/>
        </a:ln>
      </c:spPr>
    </c:sideWall>
    <c:backWall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055299539170515"/>
          <c:y val="3.8674033149171276E-2"/>
          <c:w val="0.8364055299539167"/>
          <c:h val="0.62707182320442056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Общественно-полезный труд</c:v>
                </c:pt>
              </c:strCache>
            </c:strRef>
          </c:tx>
          <c:spPr>
            <a:solidFill>
              <a:srgbClr val="9999FF"/>
            </a:solidFill>
            <a:ln w="13515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66FF33"/>
              </a:solidFill>
              <a:ln w="13515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66FF33"/>
              </a:solidFill>
              <a:ln w="13515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3кл.</c:v>
                </c:pt>
                <c:pt idx="1">
                  <c:v>4кл.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Экологическое движение</c:v>
                </c:pt>
              </c:strCache>
            </c:strRef>
          </c:tx>
          <c:spPr>
            <a:solidFill>
              <a:srgbClr val="FF3399"/>
            </a:solidFill>
            <a:ln w="13515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3кл.</c:v>
                </c:pt>
                <c:pt idx="1">
                  <c:v>4кл.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0.8</c:v>
                </c:pt>
                <c:pt idx="1">
                  <c:v>0.9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Социально-значимые проекты</c:v>
                </c:pt>
              </c:strCache>
            </c:strRef>
          </c:tx>
          <c:spPr>
            <a:solidFill>
              <a:srgbClr val="FFFFCC"/>
            </a:solidFill>
            <a:ln w="13515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3кл.</c:v>
                </c:pt>
                <c:pt idx="1">
                  <c:v>4кл.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0.5</c:v>
                </c:pt>
                <c:pt idx="1">
                  <c:v>0.6000000000000002</c:v>
                </c:pt>
              </c:numCache>
            </c:numRef>
          </c:val>
        </c:ser>
        <c:gapDepth val="0"/>
        <c:shape val="box"/>
        <c:axId val="98903552"/>
        <c:axId val="99090816"/>
        <c:axId val="0"/>
      </c:bar3DChart>
      <c:catAx>
        <c:axId val="98903552"/>
        <c:scaling>
          <c:orientation val="minMax"/>
        </c:scaling>
        <c:axPos val="b"/>
        <c:numFmt formatCode="General" sourceLinked="1"/>
        <c:tickLblPos val="low"/>
        <c:spPr>
          <a:ln w="337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CCFF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9090816"/>
        <c:crosses val="autoZero"/>
        <c:auto val="1"/>
        <c:lblAlgn val="ctr"/>
        <c:lblOffset val="100"/>
        <c:tickLblSkip val="1"/>
        <c:tickMarkSkip val="1"/>
      </c:catAx>
      <c:valAx>
        <c:axId val="99090816"/>
        <c:scaling>
          <c:orientation val="minMax"/>
        </c:scaling>
        <c:axPos val="l"/>
        <c:majorGridlines>
          <c:spPr>
            <a:ln w="3379">
              <a:solidFill>
                <a:srgbClr val="000000"/>
              </a:solidFill>
              <a:prstDash val="solid"/>
            </a:ln>
          </c:spPr>
        </c:majorGridlines>
        <c:numFmt formatCode="0%" sourceLinked="1"/>
        <c:tickLblPos val="nextTo"/>
        <c:spPr>
          <a:ln w="337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7" b="1" i="0" u="none" strike="noStrike" baseline="0">
                <a:solidFill>
                  <a:srgbClr val="CCFF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8903552"/>
        <c:crosses val="autoZero"/>
        <c:crossBetween val="between"/>
      </c:valAx>
      <c:spPr>
        <a:noFill/>
        <a:ln w="27030">
          <a:noFill/>
        </a:ln>
      </c:spPr>
    </c:plotArea>
    <c:legend>
      <c:legendPos val="b"/>
      <c:layout>
        <c:manualLayout>
          <c:xMode val="edge"/>
          <c:yMode val="edge"/>
          <c:x val="7.8136224290161052E-2"/>
          <c:y val="0.70008661356700941"/>
          <c:w val="0.8239744671944379"/>
          <c:h val="0.25043394271956104"/>
        </c:manualLayout>
      </c:layout>
      <c:spPr>
        <a:noFill/>
        <a:ln w="3379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CCFFFF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277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ADC73-A453-46C0-8A86-D5BD132988FA}" type="doc">
      <dgm:prSet loTypeId="urn:microsoft.com/office/officeart/2005/8/layout/radial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E343FA3-CF1A-4815-B6AD-68E0FAA2328A}">
      <dgm:prSet phldrT="[Текст]"/>
      <dgm:spPr/>
      <dgm:t>
        <a:bodyPr/>
        <a:lstStyle/>
        <a:p>
          <a:pPr rtl="0"/>
          <a:r>
            <a:rPr lang="ru-RU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Ориентация детей на общечеловеческие ценности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F83115-D96E-42A9-87F6-F74FAD36F986}" type="parTrans" cxnId="{C57F9FD4-215E-4DEE-8858-F2CC94AE3DD5}">
      <dgm:prSet/>
      <dgm:spPr/>
      <dgm:t>
        <a:bodyPr/>
        <a:lstStyle/>
        <a:p>
          <a:endParaRPr lang="ru-RU"/>
        </a:p>
      </dgm:t>
    </dgm:pt>
    <dgm:pt modelId="{11B1C4AD-4967-4FC7-959F-3983FD4C322A}" type="sibTrans" cxnId="{C57F9FD4-215E-4DEE-8858-F2CC94AE3DD5}">
      <dgm:prSet/>
      <dgm:spPr/>
      <dgm:t>
        <a:bodyPr/>
        <a:lstStyle/>
        <a:p>
          <a:endParaRPr lang="ru-RU"/>
        </a:p>
      </dgm:t>
    </dgm:pt>
    <dgm:pt modelId="{6B54E6D9-A39F-41BA-A3C6-EE6C24B31079}">
      <dgm:prSet phldrT="[Текст]" custT="1"/>
      <dgm:spPr>
        <a:gradFill flip="none" rotWithShape="1">
          <a:gsLst>
            <a:gs pos="25000">
              <a:srgbClr val="66FF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Земля</a:t>
          </a:r>
          <a:endParaRPr lang="ru-RU" sz="2000" b="1" dirty="0">
            <a:solidFill>
              <a:schemeClr val="accent5">
                <a:lumMod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C27AC74B-0688-4101-B028-8AAD04C76740}" type="parTrans" cxnId="{D505F148-3B28-482E-97C6-C134D8DA7A26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E8A0060D-773D-471A-A9D5-3F901BAC01B6}" type="sibTrans" cxnId="{D505F148-3B28-482E-97C6-C134D8DA7A26}">
      <dgm:prSet/>
      <dgm:spPr/>
      <dgm:t>
        <a:bodyPr/>
        <a:lstStyle/>
        <a:p>
          <a:endParaRPr lang="ru-RU"/>
        </a:p>
      </dgm:t>
    </dgm:pt>
    <dgm:pt modelId="{76102F97-AAF1-4860-A002-0C831EDEF61C}">
      <dgm:prSet phldrT="[Текст]" custT="1"/>
      <dgm:sp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  <a:tileRect r="-100000" b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 lIns="0" tIns="0" rIns="0" bIns="0" anchor="ctr" anchorCtr="1"/>
        <a:lstStyle/>
        <a:p>
          <a:r>
            <a:rPr lang="ru-RU" sz="18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Отечество</a:t>
          </a:r>
        </a:p>
      </dgm:t>
    </dgm:pt>
    <dgm:pt modelId="{28376420-57A0-401E-980B-959707E96F33}" type="parTrans" cxnId="{4EEDF199-B2BE-419D-B69E-1D23ECD7B78B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173571D7-0177-47FF-BEF4-1831A3B515E2}" type="sibTrans" cxnId="{4EEDF199-B2BE-419D-B69E-1D23ECD7B78B}">
      <dgm:prSet/>
      <dgm:spPr/>
      <dgm:t>
        <a:bodyPr/>
        <a:lstStyle/>
        <a:p>
          <a:endParaRPr lang="ru-RU"/>
        </a:p>
      </dgm:t>
    </dgm:pt>
    <dgm:pt modelId="{E45B0A7E-B1EB-4358-A93A-6428B30362D2}">
      <dgm:prSet phldrT="[Текст]" custT="1"/>
      <dgm:spPr>
        <a:gradFill flip="none" rotWithShape="1">
          <a:gsLst>
            <a:gs pos="0">
              <a:schemeClr val="accent5">
                <a:lumMod val="50000"/>
              </a:schemeClr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circle">
            <a:fillToRect l="100000" t="100000"/>
          </a:path>
          <a:tileRect r="-100000" b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Мир</a:t>
          </a:r>
          <a:endParaRPr lang="ru-RU" sz="2000" b="1" dirty="0">
            <a:solidFill>
              <a:schemeClr val="accent5">
                <a:lumMod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E688ACB-2167-4470-A684-0C364593910B}" type="parTrans" cxnId="{9842C95E-F371-4B60-AF6E-DE8A9D346A37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94352CE3-B79F-484F-B117-2A78476803EC}" type="sibTrans" cxnId="{9842C95E-F371-4B60-AF6E-DE8A9D346A37}">
      <dgm:prSet/>
      <dgm:spPr/>
      <dgm:t>
        <a:bodyPr/>
        <a:lstStyle/>
        <a:p>
          <a:endParaRPr lang="ru-RU"/>
        </a:p>
      </dgm:t>
    </dgm:pt>
    <dgm:pt modelId="{F086D4A5-D1E6-40DC-94DB-7AEC7B516237}">
      <dgm:prSet phldrT="[Текст]" custT="1"/>
      <dgm:sp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Культура</a:t>
          </a:r>
          <a:endParaRPr lang="ru-RU" sz="2000" b="1" dirty="0">
            <a:solidFill>
              <a:schemeClr val="accent5">
                <a:lumMod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920C0C4-55F4-4785-BDE7-5B35A0CAC1EE}" type="parTrans" cxnId="{F6621BF3-518C-4FEF-87B1-621AB6C44C8D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23CAFFA6-2A99-47E8-A2DF-D2F90497E2AD}" type="sibTrans" cxnId="{F6621BF3-518C-4FEF-87B1-621AB6C44C8D}">
      <dgm:prSet/>
      <dgm:spPr/>
      <dgm:t>
        <a:bodyPr/>
        <a:lstStyle/>
        <a:p>
          <a:endParaRPr lang="ru-RU"/>
        </a:p>
      </dgm:t>
    </dgm:pt>
    <dgm:pt modelId="{410EF90A-B9D7-4849-B000-5AA547C8EC99}">
      <dgm:prSet phldrT="[Текст]" custT="1"/>
      <dgm:sp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Семья</a:t>
          </a:r>
          <a:endParaRPr lang="ru-RU" sz="2000" b="1" dirty="0">
            <a:solidFill>
              <a:schemeClr val="accent5">
                <a:lumMod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B9F4A8E9-8F9D-44CC-9D5C-2E6245D57605}" type="parTrans" cxnId="{D72C4199-10BD-4AA5-92F6-3EF8CB5EA4DA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FB504ED3-85A0-4E56-8856-EDC2350BCA58}" type="sibTrans" cxnId="{D72C4199-10BD-4AA5-92F6-3EF8CB5EA4DA}">
      <dgm:prSet/>
      <dgm:spPr/>
      <dgm:t>
        <a:bodyPr/>
        <a:lstStyle/>
        <a:p>
          <a:endParaRPr lang="ru-RU"/>
        </a:p>
      </dgm:t>
    </dgm:pt>
    <dgm:pt modelId="{77A8A4E0-A4C4-4E89-B68D-BF7248EA4945}">
      <dgm:prSet phldrT="[Текст]" custT="1"/>
      <dgm:spPr>
        <a:gradFill flip="none" rotWithShape="1">
          <a:gsLst>
            <a:gs pos="0">
              <a:srgbClr val="00B050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Знания</a:t>
          </a:r>
          <a:endParaRPr lang="ru-RU" sz="2000" b="1" dirty="0">
            <a:solidFill>
              <a:schemeClr val="accent5">
                <a:lumMod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6511AA3-C753-4ABD-8D6F-20ED3C21BBF9}" type="parTrans" cxnId="{9A8D08CD-46DB-48E5-9E47-3AB81EEB128D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981BC936-81F7-4D6B-8455-FF468B16F7D1}" type="sibTrans" cxnId="{9A8D08CD-46DB-48E5-9E47-3AB81EEB128D}">
      <dgm:prSet/>
      <dgm:spPr/>
      <dgm:t>
        <a:bodyPr/>
        <a:lstStyle/>
        <a:p>
          <a:endParaRPr lang="ru-RU"/>
        </a:p>
      </dgm:t>
    </dgm:pt>
    <dgm:pt modelId="{604FCDD0-2EB9-4399-AC70-0EB62C1365F9}">
      <dgm:prSet phldrT="[Текст]" custT="1"/>
      <dgm:spPr>
        <a:gradFill flip="none" rotWithShape="1">
          <a:gsLst>
            <a:gs pos="0">
              <a:srgbClr val="00FF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>
          <a:reflection blurRad="6350" stA="52000" endA="300" endPos="35000" dir="5400000" sy="-100000" algn="bl" rotWithShape="0"/>
        </a:effectLst>
        <a:scene3d>
          <a:camera prst="orthographicFront"/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Человек</a:t>
          </a:r>
          <a:endParaRPr lang="ru-RU" sz="2000" b="1" dirty="0">
            <a:solidFill>
              <a:schemeClr val="accent5">
                <a:lumMod val="2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C96D03FC-F931-4FE2-882A-2D0815DABFDE}" type="parTrans" cxnId="{92E40A7D-9080-44F1-B7E7-DB18508C50ED}">
      <dgm:prSet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endParaRPr lang="ru-RU"/>
        </a:p>
      </dgm:t>
    </dgm:pt>
    <dgm:pt modelId="{4F75AF70-2EC9-436C-9E41-4BCD9CDFF9B0}" type="sibTrans" cxnId="{92E40A7D-9080-44F1-B7E7-DB18508C50ED}">
      <dgm:prSet/>
      <dgm:spPr/>
      <dgm:t>
        <a:bodyPr/>
        <a:lstStyle/>
        <a:p>
          <a:endParaRPr lang="ru-RU"/>
        </a:p>
      </dgm:t>
    </dgm:pt>
    <dgm:pt modelId="{7F16843F-F6A6-4656-8B89-F33D9365E0A4}" type="pres">
      <dgm:prSet presAssocID="{1B1ADC73-A453-46C0-8A86-D5BD132988F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E1CFAC-A083-4FF2-A0C1-BDB461249B21}" type="pres">
      <dgm:prSet presAssocID="{CE343FA3-CF1A-4815-B6AD-68E0FAA2328A}" presName="centerShape" presStyleLbl="node0" presStyleIdx="0" presStyleCnt="1" custScaleX="230215" custScaleY="169584" custLinFactNeighborX="-446" custLinFactNeighborY="-28051"/>
      <dgm:spPr/>
      <dgm:t>
        <a:bodyPr/>
        <a:lstStyle/>
        <a:p>
          <a:endParaRPr lang="ru-RU"/>
        </a:p>
      </dgm:t>
    </dgm:pt>
    <dgm:pt modelId="{C146677F-54D7-4437-9922-C1CB8866E458}" type="pres">
      <dgm:prSet presAssocID="{C27AC74B-0688-4101-B028-8AAD04C76740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23FB348-BB33-4106-A3B0-8D8AD701F830}" type="pres">
      <dgm:prSet presAssocID="{C27AC74B-0688-4101-B028-8AAD04C76740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83CC048C-4AB7-4E10-A51A-398EE5FAB0AD}" type="pres">
      <dgm:prSet presAssocID="{6B54E6D9-A39F-41BA-A3C6-EE6C24B31079}" presName="node" presStyleLbl="node1" presStyleIdx="0" presStyleCnt="7" custRadScaleRad="127633" custRadScaleInc="509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07206-26BC-4171-A9B7-3A9721453B13}" type="pres">
      <dgm:prSet presAssocID="{28376420-57A0-401E-980B-959707E96F3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0D149573-066B-422E-99BF-8A36A09279D6}" type="pres">
      <dgm:prSet presAssocID="{28376420-57A0-401E-980B-959707E96F3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11814E2B-D8F9-4F48-9F9A-58E49B207BAC}" type="pres">
      <dgm:prSet presAssocID="{76102F97-AAF1-4860-A002-0C831EDEF61C}" presName="node" presStyleLbl="node1" presStyleIdx="1" presStyleCnt="7" custRadScaleRad="167424" custRadScaleInc="7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4E748-1619-4AE1-8C00-33D43B32B63A}" type="pres">
      <dgm:prSet presAssocID="{DE688ACB-2167-4470-A684-0C364593910B}" presName="parTrans" presStyleLbl="sibTrans2D1" presStyleIdx="2" presStyleCnt="7"/>
      <dgm:spPr/>
      <dgm:t>
        <a:bodyPr/>
        <a:lstStyle/>
        <a:p>
          <a:endParaRPr lang="ru-RU"/>
        </a:p>
      </dgm:t>
    </dgm:pt>
    <dgm:pt modelId="{6F779431-FD67-4AAB-9D39-36E4AC981FB3}" type="pres">
      <dgm:prSet presAssocID="{DE688ACB-2167-4470-A684-0C364593910B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40A470CF-1A4D-4C32-BCD2-47C7C8AAB63A}" type="pres">
      <dgm:prSet presAssocID="{E45B0A7E-B1EB-4358-A93A-6428B30362D2}" presName="node" presStyleLbl="node1" presStyleIdx="2" presStyleCnt="7" custRadScaleRad="136536" custRadScaleInc="-60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1C7F68-D27D-4E7B-BD94-2875A441BF4C}" type="pres">
      <dgm:prSet presAssocID="{F920C0C4-55F4-4785-BDE7-5B35A0CAC1EE}" presName="parTrans" presStyleLbl="sibTrans2D1" presStyleIdx="3" presStyleCnt="7"/>
      <dgm:spPr/>
      <dgm:t>
        <a:bodyPr/>
        <a:lstStyle/>
        <a:p>
          <a:endParaRPr lang="ru-RU"/>
        </a:p>
      </dgm:t>
    </dgm:pt>
    <dgm:pt modelId="{FD59D471-BE4A-4FC2-9196-B33829928D48}" type="pres">
      <dgm:prSet presAssocID="{F920C0C4-55F4-4785-BDE7-5B35A0CAC1EE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B8C9361F-9402-42CB-A6CA-9ECCF4773BB7}" type="pres">
      <dgm:prSet presAssocID="{F086D4A5-D1E6-40DC-94DB-7AEC7B516237}" presName="node" presStyleLbl="node1" presStyleIdx="3" presStyleCnt="7" custRadScaleRad="89856" custRadScaleInc="100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324D0-D28B-4214-9800-34A6783E8126}" type="pres">
      <dgm:prSet presAssocID="{B9F4A8E9-8F9D-44CC-9D5C-2E6245D5760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D25D2DA2-F9BE-466E-877A-2063B749982B}" type="pres">
      <dgm:prSet presAssocID="{B9F4A8E9-8F9D-44CC-9D5C-2E6245D5760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0D9E4DD8-09E2-4FF3-8599-D718C1A44512}" type="pres">
      <dgm:prSet presAssocID="{410EF90A-B9D7-4849-B000-5AA547C8EC99}" presName="node" presStyleLbl="node1" presStyleIdx="4" presStyleCnt="7" custRadScaleRad="148165" custRadScaleInc="110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74EE5-0DEE-4B1E-96BD-E3EAC6C495D5}" type="pres">
      <dgm:prSet presAssocID="{66511AA3-C753-4ABD-8D6F-20ED3C21BBF9}" presName="parTrans" presStyleLbl="sibTrans2D1" presStyleIdx="5" presStyleCnt="7"/>
      <dgm:spPr/>
      <dgm:t>
        <a:bodyPr/>
        <a:lstStyle/>
        <a:p>
          <a:endParaRPr lang="ru-RU"/>
        </a:p>
      </dgm:t>
    </dgm:pt>
    <dgm:pt modelId="{28073CC1-38DC-43C2-BB55-8CB0CF46B8AF}" type="pres">
      <dgm:prSet presAssocID="{66511AA3-C753-4ABD-8D6F-20ED3C21BBF9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C8DF62F2-9833-4823-8C0E-5B5B4D620030}" type="pres">
      <dgm:prSet presAssocID="{77A8A4E0-A4C4-4E89-B68D-BF7248EA4945}" presName="node" presStyleLbl="node1" presStyleIdx="5" presStyleCnt="7" custRadScaleRad="140898" custRadScaleInc="56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3473A-86B1-42D7-9F83-CE8CEC7AA879}" type="pres">
      <dgm:prSet presAssocID="{C96D03FC-F931-4FE2-882A-2D0815DABFDE}" presName="parTrans" presStyleLbl="sibTrans2D1" presStyleIdx="6" presStyleCnt="7"/>
      <dgm:spPr/>
      <dgm:t>
        <a:bodyPr/>
        <a:lstStyle/>
        <a:p>
          <a:endParaRPr lang="ru-RU"/>
        </a:p>
      </dgm:t>
    </dgm:pt>
    <dgm:pt modelId="{1DEA1D8D-4B9C-476E-95D7-A6E61B94DF96}" type="pres">
      <dgm:prSet presAssocID="{C96D03FC-F931-4FE2-882A-2D0815DABFDE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43BEDDAF-9920-4E2C-84BB-6EA10A28774B}" type="pres">
      <dgm:prSet presAssocID="{604FCDD0-2EB9-4399-AC70-0EB62C1365F9}" presName="node" presStyleLbl="node1" presStyleIdx="6" presStyleCnt="7" custRadScaleRad="170606" custRadScaleInc="-9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D83E08-F38B-4951-A096-728FD5BFCAD7}" type="presOf" srcId="{C96D03FC-F931-4FE2-882A-2D0815DABFDE}" destId="{D473473A-86B1-42D7-9F83-CE8CEC7AA879}" srcOrd="0" destOrd="0" presId="urn:microsoft.com/office/officeart/2005/8/layout/radial5"/>
    <dgm:cxn modelId="{5C2718B1-6D48-4BBC-8586-02D2053502CE}" type="presOf" srcId="{C27AC74B-0688-4101-B028-8AAD04C76740}" destId="{C146677F-54D7-4437-9922-C1CB8866E458}" srcOrd="0" destOrd="0" presId="urn:microsoft.com/office/officeart/2005/8/layout/radial5"/>
    <dgm:cxn modelId="{D505F148-3B28-482E-97C6-C134D8DA7A26}" srcId="{CE343FA3-CF1A-4815-B6AD-68E0FAA2328A}" destId="{6B54E6D9-A39F-41BA-A3C6-EE6C24B31079}" srcOrd="0" destOrd="0" parTransId="{C27AC74B-0688-4101-B028-8AAD04C76740}" sibTransId="{E8A0060D-773D-471A-A9D5-3F901BAC01B6}"/>
    <dgm:cxn modelId="{BE652B7F-84E2-4D56-B503-6EABD065BE7C}" type="presOf" srcId="{1B1ADC73-A453-46C0-8A86-D5BD132988FA}" destId="{7F16843F-F6A6-4656-8B89-F33D9365E0A4}" srcOrd="0" destOrd="0" presId="urn:microsoft.com/office/officeart/2005/8/layout/radial5"/>
    <dgm:cxn modelId="{FE69B0EB-DC1D-406C-A358-FAC7F3EE27D9}" type="presOf" srcId="{28376420-57A0-401E-980B-959707E96F33}" destId="{0D149573-066B-422E-99BF-8A36A09279D6}" srcOrd="1" destOrd="0" presId="urn:microsoft.com/office/officeart/2005/8/layout/radial5"/>
    <dgm:cxn modelId="{34AEF917-D30B-494F-B8B3-4B23867B8105}" type="presOf" srcId="{76102F97-AAF1-4860-A002-0C831EDEF61C}" destId="{11814E2B-D8F9-4F48-9F9A-58E49B207BAC}" srcOrd="0" destOrd="0" presId="urn:microsoft.com/office/officeart/2005/8/layout/radial5"/>
    <dgm:cxn modelId="{4EEDF199-B2BE-419D-B69E-1D23ECD7B78B}" srcId="{CE343FA3-CF1A-4815-B6AD-68E0FAA2328A}" destId="{76102F97-AAF1-4860-A002-0C831EDEF61C}" srcOrd="1" destOrd="0" parTransId="{28376420-57A0-401E-980B-959707E96F33}" sibTransId="{173571D7-0177-47FF-BEF4-1831A3B515E2}"/>
    <dgm:cxn modelId="{9842C95E-F371-4B60-AF6E-DE8A9D346A37}" srcId="{CE343FA3-CF1A-4815-B6AD-68E0FAA2328A}" destId="{E45B0A7E-B1EB-4358-A93A-6428B30362D2}" srcOrd="2" destOrd="0" parTransId="{DE688ACB-2167-4470-A684-0C364593910B}" sibTransId="{94352CE3-B79F-484F-B117-2A78476803EC}"/>
    <dgm:cxn modelId="{C57F9FD4-215E-4DEE-8858-F2CC94AE3DD5}" srcId="{1B1ADC73-A453-46C0-8A86-D5BD132988FA}" destId="{CE343FA3-CF1A-4815-B6AD-68E0FAA2328A}" srcOrd="0" destOrd="0" parTransId="{FEF83115-D96E-42A9-87F6-F74FAD36F986}" sibTransId="{11B1C4AD-4967-4FC7-959F-3983FD4C322A}"/>
    <dgm:cxn modelId="{97EBE0D7-F250-4BE3-8637-5368A1A1C6B2}" type="presOf" srcId="{66511AA3-C753-4ABD-8D6F-20ED3C21BBF9}" destId="{28073CC1-38DC-43C2-BB55-8CB0CF46B8AF}" srcOrd="1" destOrd="0" presId="urn:microsoft.com/office/officeart/2005/8/layout/radial5"/>
    <dgm:cxn modelId="{DE9EFC40-EA0C-4471-8253-5B087142A3DF}" type="presOf" srcId="{E45B0A7E-B1EB-4358-A93A-6428B30362D2}" destId="{40A470CF-1A4D-4C32-BCD2-47C7C8AAB63A}" srcOrd="0" destOrd="0" presId="urn:microsoft.com/office/officeart/2005/8/layout/radial5"/>
    <dgm:cxn modelId="{4131B938-13B8-40C8-89C2-9813847257C5}" type="presOf" srcId="{F920C0C4-55F4-4785-BDE7-5B35A0CAC1EE}" destId="{681C7F68-D27D-4E7B-BD94-2875A441BF4C}" srcOrd="0" destOrd="0" presId="urn:microsoft.com/office/officeart/2005/8/layout/radial5"/>
    <dgm:cxn modelId="{D72C4199-10BD-4AA5-92F6-3EF8CB5EA4DA}" srcId="{CE343FA3-CF1A-4815-B6AD-68E0FAA2328A}" destId="{410EF90A-B9D7-4849-B000-5AA547C8EC99}" srcOrd="4" destOrd="0" parTransId="{B9F4A8E9-8F9D-44CC-9D5C-2E6245D57605}" sibTransId="{FB504ED3-85A0-4E56-8856-EDC2350BCA58}"/>
    <dgm:cxn modelId="{9A8D08CD-46DB-48E5-9E47-3AB81EEB128D}" srcId="{CE343FA3-CF1A-4815-B6AD-68E0FAA2328A}" destId="{77A8A4E0-A4C4-4E89-B68D-BF7248EA4945}" srcOrd="5" destOrd="0" parTransId="{66511AA3-C753-4ABD-8D6F-20ED3C21BBF9}" sibTransId="{981BC936-81F7-4D6B-8455-FF468B16F7D1}"/>
    <dgm:cxn modelId="{E6979DB7-F3D0-4F0F-AA55-F8D6BB6F62DE}" type="presOf" srcId="{C96D03FC-F931-4FE2-882A-2D0815DABFDE}" destId="{1DEA1D8D-4B9C-476E-95D7-A6E61B94DF96}" srcOrd="1" destOrd="0" presId="urn:microsoft.com/office/officeart/2005/8/layout/radial5"/>
    <dgm:cxn modelId="{40C4996E-B812-4611-8BD0-DDA81CD4F36E}" type="presOf" srcId="{DE688ACB-2167-4470-A684-0C364593910B}" destId="{6F779431-FD67-4AAB-9D39-36E4AC981FB3}" srcOrd="1" destOrd="0" presId="urn:microsoft.com/office/officeart/2005/8/layout/radial5"/>
    <dgm:cxn modelId="{F6621BF3-518C-4FEF-87B1-621AB6C44C8D}" srcId="{CE343FA3-CF1A-4815-B6AD-68E0FAA2328A}" destId="{F086D4A5-D1E6-40DC-94DB-7AEC7B516237}" srcOrd="3" destOrd="0" parTransId="{F920C0C4-55F4-4785-BDE7-5B35A0CAC1EE}" sibTransId="{23CAFFA6-2A99-47E8-A2DF-D2F90497E2AD}"/>
    <dgm:cxn modelId="{6FD208C6-E28C-4B1A-9BEE-89A0C753F531}" type="presOf" srcId="{66511AA3-C753-4ABD-8D6F-20ED3C21BBF9}" destId="{4BE74EE5-0DEE-4B1E-96BD-E3EAC6C495D5}" srcOrd="0" destOrd="0" presId="urn:microsoft.com/office/officeart/2005/8/layout/radial5"/>
    <dgm:cxn modelId="{1DFE5524-4CA1-4752-AAB0-B2DA9F08F1B7}" type="presOf" srcId="{28376420-57A0-401E-980B-959707E96F33}" destId="{44907206-26BC-4171-A9B7-3A9721453B13}" srcOrd="0" destOrd="0" presId="urn:microsoft.com/office/officeart/2005/8/layout/radial5"/>
    <dgm:cxn modelId="{3E07F7DA-5F5C-43D7-8109-7798BD725D62}" type="presOf" srcId="{F086D4A5-D1E6-40DC-94DB-7AEC7B516237}" destId="{B8C9361F-9402-42CB-A6CA-9ECCF4773BB7}" srcOrd="0" destOrd="0" presId="urn:microsoft.com/office/officeart/2005/8/layout/radial5"/>
    <dgm:cxn modelId="{C93F657C-1192-4D78-B0C0-9139505EDB86}" type="presOf" srcId="{77A8A4E0-A4C4-4E89-B68D-BF7248EA4945}" destId="{C8DF62F2-9833-4823-8C0E-5B5B4D620030}" srcOrd="0" destOrd="0" presId="urn:microsoft.com/office/officeart/2005/8/layout/radial5"/>
    <dgm:cxn modelId="{D9F82A52-CA3D-4A3D-B9E8-82D9430B9536}" type="presOf" srcId="{C27AC74B-0688-4101-B028-8AAD04C76740}" destId="{A23FB348-BB33-4106-A3B0-8D8AD701F830}" srcOrd="1" destOrd="0" presId="urn:microsoft.com/office/officeart/2005/8/layout/radial5"/>
    <dgm:cxn modelId="{04136AD4-156C-42AC-9E1B-03362E4CBB04}" type="presOf" srcId="{DE688ACB-2167-4470-A684-0C364593910B}" destId="{E5F4E748-1619-4AE1-8C00-33D43B32B63A}" srcOrd="0" destOrd="0" presId="urn:microsoft.com/office/officeart/2005/8/layout/radial5"/>
    <dgm:cxn modelId="{8A284425-2956-4E0D-9034-1375F42A8AF1}" type="presOf" srcId="{6B54E6D9-A39F-41BA-A3C6-EE6C24B31079}" destId="{83CC048C-4AB7-4E10-A51A-398EE5FAB0AD}" srcOrd="0" destOrd="0" presId="urn:microsoft.com/office/officeart/2005/8/layout/radial5"/>
    <dgm:cxn modelId="{E20E81B3-B9FA-4D20-B06D-2FC8C1536096}" type="presOf" srcId="{B9F4A8E9-8F9D-44CC-9D5C-2E6245D57605}" destId="{393324D0-D28B-4214-9800-34A6783E8126}" srcOrd="0" destOrd="0" presId="urn:microsoft.com/office/officeart/2005/8/layout/radial5"/>
    <dgm:cxn modelId="{5280C3BE-B1A0-416A-A4B1-3A43B85B3458}" type="presOf" srcId="{B9F4A8E9-8F9D-44CC-9D5C-2E6245D57605}" destId="{D25D2DA2-F9BE-466E-877A-2063B749982B}" srcOrd="1" destOrd="0" presId="urn:microsoft.com/office/officeart/2005/8/layout/radial5"/>
    <dgm:cxn modelId="{CC0D1D6B-BC8E-43E8-B9AE-5641F5A7B9BB}" type="presOf" srcId="{604FCDD0-2EB9-4399-AC70-0EB62C1365F9}" destId="{43BEDDAF-9920-4E2C-84BB-6EA10A28774B}" srcOrd="0" destOrd="0" presId="urn:microsoft.com/office/officeart/2005/8/layout/radial5"/>
    <dgm:cxn modelId="{43930407-B02D-4419-A7CE-A8023682F019}" type="presOf" srcId="{CE343FA3-CF1A-4815-B6AD-68E0FAA2328A}" destId="{C4E1CFAC-A083-4FF2-A0C1-BDB461249B21}" srcOrd="0" destOrd="0" presId="urn:microsoft.com/office/officeart/2005/8/layout/radial5"/>
    <dgm:cxn modelId="{92E40A7D-9080-44F1-B7E7-DB18508C50ED}" srcId="{CE343FA3-CF1A-4815-B6AD-68E0FAA2328A}" destId="{604FCDD0-2EB9-4399-AC70-0EB62C1365F9}" srcOrd="6" destOrd="0" parTransId="{C96D03FC-F931-4FE2-882A-2D0815DABFDE}" sibTransId="{4F75AF70-2EC9-436C-9E41-4BCD9CDFF9B0}"/>
    <dgm:cxn modelId="{F4E27E0F-FE53-4BF9-9205-CC1A91243506}" type="presOf" srcId="{410EF90A-B9D7-4849-B000-5AA547C8EC99}" destId="{0D9E4DD8-09E2-4FF3-8599-D718C1A44512}" srcOrd="0" destOrd="0" presId="urn:microsoft.com/office/officeart/2005/8/layout/radial5"/>
    <dgm:cxn modelId="{7776D3A7-AF8A-4828-97DC-EB081F3C72C0}" type="presOf" srcId="{F920C0C4-55F4-4785-BDE7-5B35A0CAC1EE}" destId="{FD59D471-BE4A-4FC2-9196-B33829928D48}" srcOrd="1" destOrd="0" presId="urn:microsoft.com/office/officeart/2005/8/layout/radial5"/>
    <dgm:cxn modelId="{623ABA5D-53F9-416D-91E7-17B17D6CCD19}" type="presParOf" srcId="{7F16843F-F6A6-4656-8B89-F33D9365E0A4}" destId="{C4E1CFAC-A083-4FF2-A0C1-BDB461249B21}" srcOrd="0" destOrd="0" presId="urn:microsoft.com/office/officeart/2005/8/layout/radial5"/>
    <dgm:cxn modelId="{2C8865DB-018B-4C9A-9D62-A27881DF5C57}" type="presParOf" srcId="{7F16843F-F6A6-4656-8B89-F33D9365E0A4}" destId="{C146677F-54D7-4437-9922-C1CB8866E458}" srcOrd="1" destOrd="0" presId="urn:microsoft.com/office/officeart/2005/8/layout/radial5"/>
    <dgm:cxn modelId="{2EB58835-E4FC-4433-A45C-48027CDA2951}" type="presParOf" srcId="{C146677F-54D7-4437-9922-C1CB8866E458}" destId="{A23FB348-BB33-4106-A3B0-8D8AD701F830}" srcOrd="0" destOrd="0" presId="urn:microsoft.com/office/officeart/2005/8/layout/radial5"/>
    <dgm:cxn modelId="{2315E46C-6825-4744-BB05-BBA787A9379F}" type="presParOf" srcId="{7F16843F-F6A6-4656-8B89-F33D9365E0A4}" destId="{83CC048C-4AB7-4E10-A51A-398EE5FAB0AD}" srcOrd="2" destOrd="0" presId="urn:microsoft.com/office/officeart/2005/8/layout/radial5"/>
    <dgm:cxn modelId="{74BCE784-FA12-48F7-88BA-E39CED0D264A}" type="presParOf" srcId="{7F16843F-F6A6-4656-8B89-F33D9365E0A4}" destId="{44907206-26BC-4171-A9B7-3A9721453B13}" srcOrd="3" destOrd="0" presId="urn:microsoft.com/office/officeart/2005/8/layout/radial5"/>
    <dgm:cxn modelId="{2A49E8CC-A81C-4CC8-8B0F-212BF5DF87D5}" type="presParOf" srcId="{44907206-26BC-4171-A9B7-3A9721453B13}" destId="{0D149573-066B-422E-99BF-8A36A09279D6}" srcOrd="0" destOrd="0" presId="urn:microsoft.com/office/officeart/2005/8/layout/radial5"/>
    <dgm:cxn modelId="{068611BB-BF2F-4522-8EB6-253FB3A605C6}" type="presParOf" srcId="{7F16843F-F6A6-4656-8B89-F33D9365E0A4}" destId="{11814E2B-D8F9-4F48-9F9A-58E49B207BAC}" srcOrd="4" destOrd="0" presId="urn:microsoft.com/office/officeart/2005/8/layout/radial5"/>
    <dgm:cxn modelId="{6E79505F-D4B3-4D60-A2F8-75546832AC16}" type="presParOf" srcId="{7F16843F-F6A6-4656-8B89-F33D9365E0A4}" destId="{E5F4E748-1619-4AE1-8C00-33D43B32B63A}" srcOrd="5" destOrd="0" presId="urn:microsoft.com/office/officeart/2005/8/layout/radial5"/>
    <dgm:cxn modelId="{F0AD46E3-3752-438D-8FDD-6B61669F0063}" type="presParOf" srcId="{E5F4E748-1619-4AE1-8C00-33D43B32B63A}" destId="{6F779431-FD67-4AAB-9D39-36E4AC981FB3}" srcOrd="0" destOrd="0" presId="urn:microsoft.com/office/officeart/2005/8/layout/radial5"/>
    <dgm:cxn modelId="{FF6D63FC-E2F1-4FA0-AC6D-FE7E2B13AE51}" type="presParOf" srcId="{7F16843F-F6A6-4656-8B89-F33D9365E0A4}" destId="{40A470CF-1A4D-4C32-BCD2-47C7C8AAB63A}" srcOrd="6" destOrd="0" presId="urn:microsoft.com/office/officeart/2005/8/layout/radial5"/>
    <dgm:cxn modelId="{7D71DB19-BB52-456C-9C38-580ECEFD8EB0}" type="presParOf" srcId="{7F16843F-F6A6-4656-8B89-F33D9365E0A4}" destId="{681C7F68-D27D-4E7B-BD94-2875A441BF4C}" srcOrd="7" destOrd="0" presId="urn:microsoft.com/office/officeart/2005/8/layout/radial5"/>
    <dgm:cxn modelId="{93381FE5-538F-4107-9934-2E19CBFE6A7F}" type="presParOf" srcId="{681C7F68-D27D-4E7B-BD94-2875A441BF4C}" destId="{FD59D471-BE4A-4FC2-9196-B33829928D48}" srcOrd="0" destOrd="0" presId="urn:microsoft.com/office/officeart/2005/8/layout/radial5"/>
    <dgm:cxn modelId="{B506A568-D8F0-4390-9592-19C1D1AE988F}" type="presParOf" srcId="{7F16843F-F6A6-4656-8B89-F33D9365E0A4}" destId="{B8C9361F-9402-42CB-A6CA-9ECCF4773BB7}" srcOrd="8" destOrd="0" presId="urn:microsoft.com/office/officeart/2005/8/layout/radial5"/>
    <dgm:cxn modelId="{2BA46786-B207-4ED0-B031-CE60AFF6F622}" type="presParOf" srcId="{7F16843F-F6A6-4656-8B89-F33D9365E0A4}" destId="{393324D0-D28B-4214-9800-34A6783E8126}" srcOrd="9" destOrd="0" presId="urn:microsoft.com/office/officeart/2005/8/layout/radial5"/>
    <dgm:cxn modelId="{4D976BB4-AA82-4C31-AB48-D6A4CB3EB121}" type="presParOf" srcId="{393324D0-D28B-4214-9800-34A6783E8126}" destId="{D25D2DA2-F9BE-466E-877A-2063B749982B}" srcOrd="0" destOrd="0" presId="urn:microsoft.com/office/officeart/2005/8/layout/radial5"/>
    <dgm:cxn modelId="{4DE1384F-16AF-4A0A-AAAF-58D560188B6E}" type="presParOf" srcId="{7F16843F-F6A6-4656-8B89-F33D9365E0A4}" destId="{0D9E4DD8-09E2-4FF3-8599-D718C1A44512}" srcOrd="10" destOrd="0" presId="urn:microsoft.com/office/officeart/2005/8/layout/radial5"/>
    <dgm:cxn modelId="{5EBC23E4-15EF-411C-91BA-6D1DAB361E50}" type="presParOf" srcId="{7F16843F-F6A6-4656-8B89-F33D9365E0A4}" destId="{4BE74EE5-0DEE-4B1E-96BD-E3EAC6C495D5}" srcOrd="11" destOrd="0" presId="urn:microsoft.com/office/officeart/2005/8/layout/radial5"/>
    <dgm:cxn modelId="{B36921EC-EDC3-4D0D-9D92-A23EAA210452}" type="presParOf" srcId="{4BE74EE5-0DEE-4B1E-96BD-E3EAC6C495D5}" destId="{28073CC1-38DC-43C2-BB55-8CB0CF46B8AF}" srcOrd="0" destOrd="0" presId="urn:microsoft.com/office/officeart/2005/8/layout/radial5"/>
    <dgm:cxn modelId="{38DCC10A-934F-4D2E-8F61-63599B6C88B1}" type="presParOf" srcId="{7F16843F-F6A6-4656-8B89-F33D9365E0A4}" destId="{C8DF62F2-9833-4823-8C0E-5B5B4D620030}" srcOrd="12" destOrd="0" presId="urn:microsoft.com/office/officeart/2005/8/layout/radial5"/>
    <dgm:cxn modelId="{E6B81789-B7EA-453D-9FB7-D4F0584C5248}" type="presParOf" srcId="{7F16843F-F6A6-4656-8B89-F33D9365E0A4}" destId="{D473473A-86B1-42D7-9F83-CE8CEC7AA879}" srcOrd="13" destOrd="0" presId="urn:microsoft.com/office/officeart/2005/8/layout/radial5"/>
    <dgm:cxn modelId="{ADAB60EC-522E-4332-8885-C8B5EC2E3B08}" type="presParOf" srcId="{D473473A-86B1-42D7-9F83-CE8CEC7AA879}" destId="{1DEA1D8D-4B9C-476E-95D7-A6E61B94DF96}" srcOrd="0" destOrd="0" presId="urn:microsoft.com/office/officeart/2005/8/layout/radial5"/>
    <dgm:cxn modelId="{99A01A72-554D-48C7-856F-5F4FD83AAA45}" type="presParOf" srcId="{7F16843F-F6A6-4656-8B89-F33D9365E0A4}" destId="{43BEDDAF-9920-4E2C-84BB-6EA10A28774B}" srcOrd="14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79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9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pPr>
              <a:defRPr/>
            </a:pPr>
            <a:fld id="{364CAFD2-B957-4CA5-924D-7D49E229A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1CA3E-6067-4392-91DE-CBDF14B38033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/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3318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318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37619-3358-40FF-A577-1BB7C4905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335F-B060-43A3-BB18-12024ADD3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A28F9-6A41-44A0-8E77-2A19B967D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F9FB0-EFAE-4508-837A-70E2D6415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105C9-9119-4A13-99BC-02121D977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B9E99-D66B-42EA-AAF4-455D2A8BB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2DD23-839C-4418-BB3C-139A0B4D9F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2B48-BA26-4E02-8161-43E4031FD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CCBF5-E2FB-4A6F-B767-B8F38B9CEC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DD34A-2FD5-43EC-B6DE-8A5927CEE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CD5ED-AD97-4A1A-AE73-C45F5ECE4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33420-0F24-47C2-AF6A-5AD62F65D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6A983-6493-4242-A590-D5F892190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F9E14-58EB-4F8E-A3F8-4EFFA90C71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4D151-E6DD-4983-AC90-89604B8A8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7EC32-12C8-4AAA-9B04-799C2A044D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56847-9536-4A9E-84C4-DA601C0E9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6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07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5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07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14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07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07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3307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307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07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07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07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CBA7A78C-DE51-45FC-8641-94AC114D0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5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ransition advTm="6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20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21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4;&#1105;&#1084;&#1080;&#1085;&#1072;\&#1055;&#1088;&#1077;&#1079;&#1077;&#1085;&#1090;%20&#1044;&#1105;&#1084;&#1080;&#1085;&#1072;\&#1055;&#1088;&#1077;&#1079;&#1077;&#1085;&#1090;%20&#1044;&#1105;&#1084;&#1080;&#1085;&#1072;\039_BASH%20-%20ARIA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44;&#1105;&#1084;&#1080;&#1085;&#1072;\&#1055;&#1088;&#1077;&#1079;&#1077;&#1085;&#1090;%20&#1044;&#1105;&#1084;&#1080;&#1085;&#1072;\&#1055;&#1088;&#1077;&#1079;&#1077;&#1085;&#1090;%20&#1044;&#1105;&#1084;&#1080;&#1085;&#1072;\094_D'ANGELO%20-%20AUTUMN%20ROMANCE.mp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44;&#1105;&#1084;&#1080;&#1085;&#1072;\SNC10645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4;&#1105;&#1084;&#1080;&#1085;&#1072;\&#1055;&#1088;&#1077;&#1079;&#1077;&#1085;&#1090;%20&#1044;&#1105;&#1084;&#1080;&#1085;&#1072;\&#1055;&#1088;&#1077;&#1079;&#1077;&#1085;&#1090;%20&#1044;&#1105;&#1084;&#1080;&#1085;&#1072;\039_BASH%20-%20ARIA.mp3" TargetMode="Externa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142875"/>
            <a:ext cx="807243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Муниципальное общеобразовательное учреждение</a:t>
            </a:r>
          </a:p>
          <a:p>
            <a:pPr algn="ctr"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средняя общеобразовательная школа № 1 имени Н. Л. Мещерякова</a:t>
            </a:r>
          </a:p>
          <a:p>
            <a:pPr algn="ctr">
              <a:defRPr/>
            </a:pPr>
            <a:r>
              <a:rPr lang="ru-RU" sz="2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г. Зарайска Московской области</a:t>
            </a:r>
            <a:endParaRPr lang="ru-RU" sz="4400" dirty="0"/>
          </a:p>
        </p:txBody>
      </p:sp>
      <p:pic>
        <p:nvPicPr>
          <p:cNvPr id="3" name="Рисунок 2" descr="Изображение 012.jpg"/>
          <p:cNvPicPr>
            <a:picLocks noChangeAspect="1"/>
          </p:cNvPicPr>
          <p:nvPr/>
        </p:nvPicPr>
        <p:blipFill>
          <a:blip r:embed="rId3"/>
          <a:srcRect l="2590" b="2914"/>
          <a:stretch>
            <a:fillRect/>
          </a:stretch>
        </p:blipFill>
        <p:spPr>
          <a:xfrm>
            <a:off x="1037779" y="1349625"/>
            <a:ext cx="6963245" cy="4626695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286000" y="6000750"/>
            <a:ext cx="4286264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2009 год</a:t>
            </a:r>
            <a:endParaRPr lang="ru-RU" dirty="0"/>
          </a:p>
        </p:txBody>
      </p:sp>
      <p:pic>
        <p:nvPicPr>
          <p:cNvPr id="7" name="039_BASH - AR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57158" y="357188"/>
            <a:ext cx="8429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FFFF00"/>
                </a:solidFill>
              </a:rPr>
              <a:t>Формы и методы работы с учащимися</a:t>
            </a:r>
          </a:p>
        </p:txBody>
      </p:sp>
      <p:sp>
        <p:nvSpPr>
          <p:cNvPr id="15364" name="Стрелка вниз 5"/>
          <p:cNvSpPr>
            <a:spLocks noChangeArrowheads="1"/>
          </p:cNvSpPr>
          <p:nvPr/>
        </p:nvSpPr>
        <p:spPr bwMode="auto">
          <a:xfrm>
            <a:off x="1428750" y="1214438"/>
            <a:ext cx="785813" cy="10715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5" name="Стрелка вниз 6"/>
          <p:cNvSpPr>
            <a:spLocks noChangeArrowheads="1"/>
          </p:cNvSpPr>
          <p:nvPr/>
        </p:nvSpPr>
        <p:spPr bwMode="auto">
          <a:xfrm>
            <a:off x="4000500" y="1214438"/>
            <a:ext cx="785813" cy="2786062"/>
          </a:xfrm>
          <a:prstGeom prst="downArrow">
            <a:avLst>
              <a:gd name="adj1" fmla="val 50000"/>
              <a:gd name="adj2" fmla="val 4999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142875" y="2643188"/>
            <a:ext cx="3429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коллективные</a:t>
            </a:r>
          </a:p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групповые</a:t>
            </a:r>
          </a:p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индивидуальные</a:t>
            </a: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3071813" y="4286250"/>
            <a:ext cx="27860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тестирование</a:t>
            </a:r>
          </a:p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диагностика</a:t>
            </a:r>
          </a:p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анкетирование</a:t>
            </a:r>
          </a:p>
          <a:p>
            <a:pPr>
              <a:buFont typeface="Wingdings" pitchFamily="2" charset="2"/>
              <a:buChar char="ü"/>
            </a:pPr>
            <a:r>
              <a:rPr lang="ru-RU" sz="2800" i="0" dirty="0">
                <a:solidFill>
                  <a:srgbClr val="00FFFF"/>
                </a:solidFill>
              </a:rPr>
              <a:t> наблюдение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3570" y="1500175"/>
            <a:ext cx="3357586" cy="30003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ru-RU" sz="2400" i="0" dirty="0" smtClean="0">
                <a:solidFill>
                  <a:srgbClr val="CCFFFF"/>
                </a:solidFill>
              </a:rPr>
              <a:t>Один из ведущих методов моей работы – </a:t>
            </a:r>
            <a:r>
              <a:rPr lang="ru-RU" sz="2400" b="1" i="0" dirty="0" smtClean="0">
                <a:solidFill>
                  <a:srgbClr val="FFFF00"/>
                </a:solidFill>
              </a:rPr>
              <a:t>наблюдение</a:t>
            </a:r>
            <a:r>
              <a:rPr lang="ru-RU" sz="2400" i="0" dirty="0" smtClean="0">
                <a:solidFill>
                  <a:srgbClr val="CCFFFF"/>
                </a:solidFill>
              </a:rPr>
              <a:t>, фиксация и его обработка, составление карт индивидуального развития</a:t>
            </a:r>
            <a:r>
              <a:rPr lang="ru-RU" sz="2400" i="0" dirty="0" smtClean="0"/>
              <a:t>.</a:t>
            </a:r>
            <a:endParaRPr lang="ru-RU" sz="2400" i="0" dirty="0"/>
          </a:p>
        </p:txBody>
      </p:sp>
    </p:spTree>
  </p:cSld>
  <p:clrMapOvr>
    <a:masterClrMapping/>
  </p:clrMapOvr>
  <p:transition advTm="1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/>
      <p:bldP spid="153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Урок Детишки 09 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8044225" cy="53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857224" y="285728"/>
            <a:ext cx="7500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0" dirty="0" smtClean="0">
                <a:solidFill>
                  <a:srgbClr val="FFFF00"/>
                </a:solidFill>
              </a:rPr>
              <a:t>Мои воспитанники</a:t>
            </a:r>
            <a:endParaRPr lang="ru-RU" sz="6000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214438" y="0"/>
            <a:ext cx="65722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i="0" dirty="0">
                <a:solidFill>
                  <a:srgbClr val="66FFFF"/>
                </a:solidFill>
              </a:rPr>
              <a:t>Способности </a:t>
            </a:r>
            <a:endParaRPr lang="ru-RU" sz="6000" i="0" dirty="0" smtClean="0">
              <a:solidFill>
                <a:srgbClr val="66FFFF"/>
              </a:solidFill>
            </a:endParaRPr>
          </a:p>
          <a:p>
            <a:pPr algn="ctr"/>
            <a:r>
              <a:rPr lang="ru-RU" sz="6000" i="0" dirty="0" smtClean="0">
                <a:solidFill>
                  <a:srgbClr val="66FFFF"/>
                </a:solidFill>
              </a:rPr>
              <a:t>моих </a:t>
            </a:r>
            <a:r>
              <a:rPr lang="ru-RU" sz="6000" i="0" dirty="0">
                <a:solidFill>
                  <a:srgbClr val="66FFFF"/>
                </a:solidFill>
              </a:rPr>
              <a:t>учеников</a:t>
            </a:r>
          </a:p>
        </p:txBody>
      </p:sp>
      <p:graphicFrame>
        <p:nvGraphicFramePr>
          <p:cNvPr id="17411" name="Диаграмма 2"/>
          <p:cNvGraphicFramePr>
            <a:graphicFrameLocks noChangeAspect="1"/>
          </p:cNvGraphicFramePr>
          <p:nvPr/>
        </p:nvGraphicFramePr>
        <p:xfrm>
          <a:off x="355600" y="2076450"/>
          <a:ext cx="8637588" cy="4495822"/>
        </p:xfrm>
        <a:graphic>
          <a:graphicData uri="http://schemas.openxmlformats.org/presentationml/2006/ole">
            <p:oleObj spid="_x0000_s17411" name="Worksheet" r:id="rId3" imgW="8220013" imgH="3810045" progId="Excel.Sheet.8">
              <p:embed/>
            </p:oleObj>
          </a:graphicData>
        </a:graphic>
      </p:graphicFrame>
    </p:spTree>
  </p:cSld>
  <p:clrMapOvr>
    <a:masterClrMapping/>
  </p:clrMapOvr>
  <p:transition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0" name="Rectangle 11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785786" y="1071546"/>
          <a:ext cx="7572375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428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 smtClean="0">
                <a:solidFill>
                  <a:srgbClr val="FFFF00"/>
                </a:solidFill>
              </a:rPr>
              <a:t>Развитие индивидуальных способностей </a:t>
            </a:r>
            <a:endParaRPr lang="ru-RU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14282" y="1143000"/>
            <a:ext cx="892971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i="0" dirty="0">
                <a:solidFill>
                  <a:srgbClr val="66FFFF"/>
                </a:solidFill>
              </a:rPr>
              <a:t>Воспитательная работа в моём классе многоплановая и разнообразная, направленная на развитие познавательных интересов, детского таланта, инициативы. </a:t>
            </a:r>
          </a:p>
        </p:txBody>
      </p:sp>
    </p:spTree>
  </p:cSld>
  <p:clrMapOvr>
    <a:masterClrMapping/>
  </p:clrMapOvr>
  <p:transition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ctrTitle" sz="quarter" idx="4294967295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Monotype Corsiva" pitchFamily="66" charset="0"/>
              </a:rPr>
              <a:t> </a:t>
            </a:r>
            <a:br>
              <a:rPr lang="ru-RU" sz="3600" dirty="0" smtClean="0">
                <a:latin typeface="Monotype Corsiva" pitchFamily="66" charset="0"/>
              </a:rPr>
            </a:br>
            <a:endParaRPr lang="ru-RU" dirty="0" smtClean="0">
              <a:latin typeface="Monotype Corsiva" pitchFamily="66" charset="0"/>
            </a:endParaRPr>
          </a:p>
        </p:txBody>
      </p:sp>
      <p:pic>
        <p:nvPicPr>
          <p:cNvPr id="19459" name="Picture 3" descr="DSC0035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14546" y="285728"/>
            <a:ext cx="4410261" cy="6408000"/>
          </a:xfrm>
        </p:spPr>
      </p:pic>
      <p:pic>
        <p:nvPicPr>
          <p:cNvPr id="19460" name="Picture 4" descr="IMGP03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8000"/>
            <a:ext cx="9144000" cy="6876000"/>
          </a:xfrm>
        </p:spPr>
      </p:pic>
      <p:pic>
        <p:nvPicPr>
          <p:cNvPr id="19461" name="Picture 5" descr="Изображение 02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80000" y="357166"/>
            <a:ext cx="8821156" cy="5976000"/>
          </a:xfrm>
        </p:spPr>
      </p:pic>
      <p:sp>
        <p:nvSpPr>
          <p:cNvPr id="6" name="TextBox 5"/>
          <p:cNvSpPr txBox="1"/>
          <p:nvPr/>
        </p:nvSpPr>
        <p:spPr>
          <a:xfrm>
            <a:off x="0" y="642918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0" dirty="0" smtClean="0">
                <a:solidFill>
                  <a:srgbClr val="FFFF00"/>
                </a:solidFill>
              </a:rPr>
              <a:t>Развитие интеллектуальных способностей</a:t>
            </a:r>
          </a:p>
          <a:p>
            <a:pPr algn="ctr"/>
            <a:r>
              <a:rPr lang="ru-RU" sz="8000" b="1" i="0" dirty="0" smtClean="0">
                <a:solidFill>
                  <a:srgbClr val="FFFF00"/>
                </a:solidFill>
              </a:rPr>
              <a:t>учащихся</a:t>
            </a:r>
            <a:endParaRPr lang="ru-RU" sz="8000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Tm="1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28662" y="1643063"/>
            <a:ext cx="728665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0" b="1" i="0" dirty="0">
                <a:solidFill>
                  <a:srgbClr val="FFFF00"/>
                </a:solidFill>
              </a:rPr>
              <a:t>Наши успехи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2844" y="2643182"/>
            <a:ext cx="885831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dirty="0">
                <a:solidFill>
                  <a:srgbClr val="00FFFF"/>
                </a:solidFill>
              </a:rPr>
              <a:t>Интеллектуальный школьный </a:t>
            </a:r>
            <a:r>
              <a:rPr lang="ru-RU" sz="4400" b="1" i="0" dirty="0" smtClean="0">
                <a:solidFill>
                  <a:srgbClr val="00FFFF"/>
                </a:solidFill>
              </a:rPr>
              <a:t>турнир «Умники </a:t>
            </a:r>
            <a:r>
              <a:rPr lang="ru-RU" sz="4400" b="1" i="0" dirty="0">
                <a:solidFill>
                  <a:srgbClr val="00FFFF"/>
                </a:solidFill>
              </a:rPr>
              <a:t>и умницы» </a:t>
            </a:r>
          </a:p>
          <a:p>
            <a:pPr algn="ctr"/>
            <a:r>
              <a:rPr lang="ru-RU" sz="6600" b="1" i="0" dirty="0" smtClean="0">
                <a:solidFill>
                  <a:srgbClr val="FFFF00"/>
                </a:solidFill>
              </a:rPr>
              <a:t>1 </a:t>
            </a:r>
            <a:r>
              <a:rPr lang="ru-RU" sz="6600" b="1" i="0" dirty="0">
                <a:solidFill>
                  <a:srgbClr val="FFFF00"/>
                </a:solidFill>
              </a:rPr>
              <a:t>место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0166" y="2000240"/>
            <a:ext cx="585791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dirty="0">
                <a:solidFill>
                  <a:srgbClr val="66FFFF"/>
                </a:solidFill>
              </a:rPr>
              <a:t>Школьный конкурс чтецов, посвященный битве под Москвой </a:t>
            </a:r>
            <a:endParaRPr lang="ru-RU" sz="4400" b="1" i="0" dirty="0" smtClean="0">
              <a:solidFill>
                <a:srgbClr val="66FFFF"/>
              </a:solidFill>
            </a:endParaRPr>
          </a:p>
          <a:p>
            <a:pPr algn="ctr"/>
            <a:r>
              <a:rPr lang="ru-RU" sz="6600" b="1" i="0" dirty="0" smtClean="0">
                <a:solidFill>
                  <a:srgbClr val="FFFF00"/>
                </a:solidFill>
              </a:rPr>
              <a:t>1 и </a:t>
            </a:r>
            <a:r>
              <a:rPr lang="ru-RU" sz="6600" b="1" i="0" dirty="0">
                <a:solidFill>
                  <a:srgbClr val="FFFF00"/>
                </a:solidFill>
              </a:rPr>
              <a:t>3 места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428868"/>
            <a:ext cx="91440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0" dirty="0" smtClean="0">
                <a:solidFill>
                  <a:srgbClr val="00FFFF"/>
                </a:solidFill>
              </a:rPr>
              <a:t>Районный </a:t>
            </a:r>
            <a:r>
              <a:rPr lang="ru-RU" sz="4400" b="1" i="0" dirty="0">
                <a:solidFill>
                  <a:srgbClr val="00FFFF"/>
                </a:solidFill>
              </a:rPr>
              <a:t>конкурс чтецов </a:t>
            </a:r>
          </a:p>
          <a:p>
            <a:pPr algn="ctr"/>
            <a:r>
              <a:rPr lang="ru-RU" sz="4400" b="1" i="0" dirty="0">
                <a:solidFill>
                  <a:srgbClr val="00FFFF"/>
                </a:solidFill>
              </a:rPr>
              <a:t>«И пробуждается поэзия во мне</a:t>
            </a:r>
            <a:r>
              <a:rPr lang="ru-RU" sz="4400" b="1" i="0" dirty="0" smtClean="0">
                <a:solidFill>
                  <a:srgbClr val="00FFFF"/>
                </a:solidFill>
              </a:rPr>
              <a:t>…»</a:t>
            </a:r>
          </a:p>
          <a:p>
            <a:pPr algn="ctr"/>
            <a:r>
              <a:rPr lang="ru-RU" sz="4400" b="1" i="0" dirty="0" smtClean="0">
                <a:solidFill>
                  <a:srgbClr val="00FFFF"/>
                </a:solidFill>
              </a:rPr>
              <a:t> </a:t>
            </a:r>
            <a:r>
              <a:rPr lang="ru-RU" sz="6600" b="1" i="0" dirty="0" smtClean="0">
                <a:solidFill>
                  <a:srgbClr val="FFFF00"/>
                </a:solidFill>
              </a:rPr>
              <a:t>2 </a:t>
            </a:r>
            <a:r>
              <a:rPr lang="ru-RU" sz="6600" b="1" i="0" dirty="0">
                <a:solidFill>
                  <a:srgbClr val="FFFF00"/>
                </a:solidFill>
              </a:rPr>
              <a:t>место</a:t>
            </a:r>
          </a:p>
        </p:txBody>
      </p:sp>
      <p:pic>
        <p:nvPicPr>
          <p:cNvPr id="6" name="094_D'ANGELO - AUTUMN ROMAN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42844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rrowheads="1"/>
          </p:cNvSpPr>
          <p:nvPr>
            <p:ph type="ctrTitle" sz="quarter" idx="4294967295"/>
          </p:nvPr>
        </p:nvSpPr>
        <p:spPr>
          <a:xfrm>
            <a:off x="0" y="-285776"/>
            <a:ext cx="9144000" cy="1214446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CCFFFF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проектной деятельности</a:t>
            </a:r>
          </a:p>
        </p:txBody>
      </p:sp>
      <p:sp>
        <p:nvSpPr>
          <p:cNvPr id="154627" name="Rectangle 3"/>
          <p:cNvSpPr>
            <a:spLocks noGrp="1" noRot="1" noChangeArrowheads="1"/>
          </p:cNvSpPr>
          <p:nvPr>
            <p:ph type="subTitle" sz="quarter" idx="4294967295"/>
          </p:nvPr>
        </p:nvSpPr>
        <p:spPr>
          <a:xfrm>
            <a:off x="1071538" y="1357313"/>
            <a:ext cx="6858048" cy="4643437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Коллективный проект «Природа в опасности!»</a:t>
            </a:r>
          </a:p>
          <a:p>
            <a:pPr algn="ctr" eaLnBrk="1" hangingPunct="1"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Проект «Чудесный мир комнатных растений. Пассифлора»</a:t>
            </a:r>
          </a:p>
          <a:p>
            <a:pPr algn="ctr" eaLnBrk="1" hangingPunct="1">
              <a:defRPr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Проект «Воздушные красавицы. Бабочки»</a:t>
            </a:r>
          </a:p>
        </p:txBody>
      </p:sp>
      <p:pic>
        <p:nvPicPr>
          <p:cNvPr id="28679" name="Picture 7" descr="C:\Documents and Settings\Елена\Мои документы\Дёмина\Фотографии Демина\Демина\SNC105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7822270" cy="58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C:\Documents and Settings\Елена\Мои документы\Дёмина\Фотографии Демина\SNC106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7774282" cy="51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1" name="Picture 1" descr="D:\Мои рисунки\SP_A00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5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/>
          <p:cNvSpPr>
            <a:spLocks noGrp="1" noRot="1" noChangeArrowheads="1"/>
          </p:cNvSpPr>
          <p:nvPr>
            <p:ph type="subTitle" sz="quarter" idx="1"/>
          </p:nvPr>
        </p:nvSpPr>
        <p:spPr>
          <a:xfrm>
            <a:off x="4857752" y="571480"/>
            <a:ext cx="4286248" cy="5857916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Несколько лет подряд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мы вели поисковую исследовательскую работу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по сбору материала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о ветеране Великой  Отечественной войны, старейшем учителе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нашей школы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Степновой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Надежде Васильевне. Результатом нашей деятельности стала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проектная работа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«Путешествие по дороге жизни»</a:t>
            </a: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и выпуск альбома,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ru-RU" sz="2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который мы подарили школе на 135-й юбилей, тем самым пополнив экспозицию нашего музея.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4" descr="Изображение 057"/>
          <p:cNvPicPr>
            <a:picLocks noGrp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14500"/>
            <a:ext cx="4751388" cy="3816350"/>
          </a:xfrm>
        </p:spPr>
      </p:pic>
      <p:pic>
        <p:nvPicPr>
          <p:cNvPr id="22532" name="Picture 4" descr="C:\Documents and Settings\Елена\Мои документы\Мои рисунки\Изображение\Изображение 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" y="0"/>
            <a:ext cx="4975186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928688" y="857250"/>
            <a:ext cx="771525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0" dirty="0">
                <a:solidFill>
                  <a:srgbClr val="00FFFF"/>
                </a:solidFill>
              </a:rPr>
              <a:t>Огромное значение я придаю укреплению здоровья детей.    Стараюсь создавать максимальные условия, чтобы дети росли здоровыми и как можно меньше болели. Этому способствуют </a:t>
            </a:r>
            <a:r>
              <a:rPr lang="ru-RU" b="1" i="0" dirty="0" err="1">
                <a:solidFill>
                  <a:srgbClr val="00FFFF"/>
                </a:solidFill>
              </a:rPr>
              <a:t>физминутки</a:t>
            </a:r>
            <a:r>
              <a:rPr lang="ru-RU" b="1" i="0" dirty="0">
                <a:solidFill>
                  <a:srgbClr val="00FFFF"/>
                </a:solidFill>
              </a:rPr>
              <a:t>, подвижные перемены, прогулки на свежем воздухе, спортивные игры. </a:t>
            </a:r>
          </a:p>
        </p:txBody>
      </p:sp>
    </p:spTree>
  </p:cSld>
  <p:clrMapOvr>
    <a:masterClrMapping/>
  </p:clrMapOvr>
  <p:transition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643050"/>
            <a:ext cx="4714908" cy="42473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905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Классный</a:t>
            </a:r>
          </a:p>
          <a:p>
            <a:pPr algn="ctr">
              <a:defRPr/>
            </a:pPr>
            <a:r>
              <a:rPr lang="ru-RU" sz="5400" b="1" dirty="0">
                <a:ln w="1905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руководитель</a:t>
            </a:r>
          </a:p>
          <a:p>
            <a:pPr algn="ctr">
              <a:defRPr/>
            </a:pPr>
            <a:r>
              <a:rPr lang="ru-RU" sz="5400" b="1" dirty="0">
                <a:ln w="1905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 «Б» класса</a:t>
            </a:r>
            <a:br>
              <a:rPr lang="ru-RU" sz="5400" b="1" dirty="0">
                <a:ln w="1905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5400" b="1" dirty="0">
                <a:ln w="1905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66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Дёмина Алла Владимировна</a:t>
            </a:r>
          </a:p>
        </p:txBody>
      </p:sp>
      <p:pic>
        <p:nvPicPr>
          <p:cNvPr id="9" name="Рисунок 8" descr="Урок Детишки 09 028.jpg"/>
          <p:cNvPicPr>
            <a:picLocks noChangeAspect="1"/>
          </p:cNvPicPr>
          <p:nvPr/>
        </p:nvPicPr>
        <p:blipFill>
          <a:blip r:embed="rId3"/>
          <a:srcRect l="39085" r="3363"/>
          <a:stretch>
            <a:fillRect/>
          </a:stretch>
        </p:blipFill>
        <p:spPr>
          <a:xfrm>
            <a:off x="4786314" y="1071546"/>
            <a:ext cx="4143404" cy="4800600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rrowheads="1"/>
          </p:cNvSpPr>
          <p:nvPr>
            <p:ph type="ctrTitle" sz="quarter" idx="4294967295"/>
          </p:nvPr>
        </p:nvSpPr>
        <p:spPr>
          <a:xfrm>
            <a:off x="0" y="0"/>
            <a:ext cx="8229600" cy="1196975"/>
          </a:xfrm>
        </p:spPr>
        <p:txBody>
          <a:bodyPr/>
          <a:lstStyle/>
          <a:p>
            <a:pPr eaLnBrk="1" hangingPunct="1">
              <a:defRPr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4579" name="Picture 3" descr="P20901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4348" y="928670"/>
            <a:ext cx="7734150" cy="5400000"/>
          </a:xfrm>
        </p:spPr>
      </p:pic>
      <p:pic>
        <p:nvPicPr>
          <p:cNvPr id="24580" name="Picture 4" descr="IMG_046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57224" y="714356"/>
            <a:ext cx="7534200" cy="5400000"/>
          </a:xfrm>
        </p:spPr>
      </p:pic>
      <p:pic>
        <p:nvPicPr>
          <p:cNvPr id="24581" name="Picture 5" descr="IMG_177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42910" y="785794"/>
            <a:ext cx="7746450" cy="5400000"/>
          </a:xfrm>
        </p:spPr>
      </p:pic>
      <p:pic>
        <p:nvPicPr>
          <p:cNvPr id="24582" name="Picture 6" descr="IMG_174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428604"/>
            <a:ext cx="9134991" cy="6156000"/>
          </a:xfrm>
        </p:spPr>
      </p:pic>
      <p:sp>
        <p:nvSpPr>
          <p:cNvPr id="7" name="TextBox 6"/>
          <p:cNvSpPr txBox="1"/>
          <p:nvPr/>
        </p:nvSpPr>
        <p:spPr>
          <a:xfrm>
            <a:off x="357158" y="642918"/>
            <a:ext cx="84296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i="0" dirty="0" smtClean="0">
                <a:solidFill>
                  <a:srgbClr val="FFFF00"/>
                </a:solidFill>
              </a:rPr>
              <a:t>Развитие физического потенциала</a:t>
            </a:r>
            <a:endParaRPr lang="ru-RU" sz="10000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1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1214438" y="928688"/>
            <a:ext cx="7102475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9600" b="1" i="0" dirty="0">
                <a:solidFill>
                  <a:srgbClr val="00FFFF"/>
                </a:solidFill>
              </a:rPr>
              <a:t>Наши спортивные победы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42976" y="214290"/>
            <a:ext cx="72151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FFFF"/>
                </a:solidFill>
              </a:rPr>
              <a:t>Районные </a:t>
            </a:r>
            <a:r>
              <a:rPr lang="ru-RU" b="1" i="0" dirty="0" smtClean="0">
                <a:solidFill>
                  <a:srgbClr val="00FFFF"/>
                </a:solidFill>
              </a:rPr>
              <a:t>соревнования</a:t>
            </a:r>
          </a:p>
          <a:p>
            <a:pPr algn="ctr"/>
            <a:r>
              <a:rPr lang="ru-RU" b="1" i="0" dirty="0" smtClean="0">
                <a:solidFill>
                  <a:srgbClr val="00FFFF"/>
                </a:solidFill>
              </a:rPr>
              <a:t>по </a:t>
            </a:r>
            <a:r>
              <a:rPr lang="ru-RU" b="1" i="0" dirty="0">
                <a:solidFill>
                  <a:srgbClr val="00FFFF"/>
                </a:solidFill>
              </a:rPr>
              <a:t>мини-футболу  </a:t>
            </a:r>
            <a:r>
              <a:rPr lang="ru-RU" sz="4400" b="1" i="0" dirty="0">
                <a:solidFill>
                  <a:srgbClr val="FFFF00"/>
                </a:solidFill>
              </a:rPr>
              <a:t>– 1 место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596" y="3857628"/>
            <a:ext cx="828680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FFFF"/>
                </a:solidFill>
              </a:rPr>
              <a:t>Областные соревнования по мини-футболу на приз Губернатора Московской области </a:t>
            </a:r>
            <a:r>
              <a:rPr lang="ru-RU" sz="4400" b="1" i="0" dirty="0">
                <a:solidFill>
                  <a:srgbClr val="FFFF00"/>
                </a:solidFill>
              </a:rPr>
              <a:t>– 3 место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85786" y="1714488"/>
            <a:ext cx="764386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FFFF"/>
                </a:solidFill>
              </a:rPr>
              <a:t>Районные соревнования  по лёгкой атлетике, </a:t>
            </a:r>
            <a:r>
              <a:rPr lang="ru-RU" b="1" i="0" dirty="0" smtClean="0">
                <a:solidFill>
                  <a:srgbClr val="00FFFF"/>
                </a:solidFill>
              </a:rPr>
              <a:t>посвященные</a:t>
            </a:r>
          </a:p>
          <a:p>
            <a:pPr algn="ctr"/>
            <a:r>
              <a:rPr lang="ru-RU" b="1" i="0" dirty="0" smtClean="0">
                <a:solidFill>
                  <a:srgbClr val="00FFFF"/>
                </a:solidFill>
              </a:rPr>
              <a:t>О</a:t>
            </a:r>
            <a:r>
              <a:rPr lang="ru-RU" b="1" i="0" dirty="0">
                <a:solidFill>
                  <a:srgbClr val="00FFFF"/>
                </a:solidFill>
              </a:rPr>
              <a:t>. П. </a:t>
            </a:r>
            <a:r>
              <a:rPr lang="ru-RU" b="1" i="0" dirty="0" err="1">
                <a:solidFill>
                  <a:srgbClr val="00FFFF"/>
                </a:solidFill>
              </a:rPr>
              <a:t>Кутаковой</a:t>
            </a:r>
            <a:r>
              <a:rPr lang="ru-RU" b="1" i="0" dirty="0">
                <a:solidFill>
                  <a:srgbClr val="00FFFF"/>
                </a:solidFill>
              </a:rPr>
              <a:t>  </a:t>
            </a:r>
            <a:r>
              <a:rPr lang="ru-RU" sz="4400" b="1" i="0" dirty="0">
                <a:solidFill>
                  <a:srgbClr val="FFFF00"/>
                </a:solidFill>
              </a:rPr>
              <a:t>– 2 и 3 места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34" y="5786454"/>
            <a:ext cx="80010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FFFF"/>
                </a:solidFill>
              </a:rPr>
              <a:t>Всесоюзный кросс </a:t>
            </a:r>
            <a:r>
              <a:rPr lang="ru-RU" b="1" i="0" dirty="0" smtClean="0">
                <a:solidFill>
                  <a:srgbClr val="00FFFF"/>
                </a:solidFill>
              </a:rPr>
              <a:t>Наций </a:t>
            </a:r>
            <a:r>
              <a:rPr lang="ru-RU" sz="4400" b="1" i="0" dirty="0">
                <a:solidFill>
                  <a:srgbClr val="FFFF00"/>
                </a:solidFill>
              </a:rPr>
              <a:t>–</a:t>
            </a:r>
            <a:r>
              <a:rPr lang="ru-RU" sz="4400" b="1" i="0" dirty="0">
                <a:solidFill>
                  <a:srgbClr val="00FFFF"/>
                </a:solidFill>
              </a:rPr>
              <a:t> </a:t>
            </a:r>
            <a:r>
              <a:rPr lang="ru-RU" sz="4400" b="1" i="0" dirty="0">
                <a:solidFill>
                  <a:srgbClr val="FFFF00"/>
                </a:solidFill>
              </a:rPr>
              <a:t>1 место</a:t>
            </a: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-142900"/>
            <a:ext cx="9144000" cy="92867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IMGP00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42910" y="857232"/>
            <a:ext cx="7905462" cy="6000768"/>
          </a:xfrm>
        </p:spPr>
      </p:pic>
      <p:pic>
        <p:nvPicPr>
          <p:cNvPr id="27653" name="Picture 6" descr="IMGP005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662992"/>
            <a:ext cx="9144000" cy="6195008"/>
          </a:xfrm>
        </p:spPr>
      </p:pic>
      <p:pic>
        <p:nvPicPr>
          <p:cNvPr id="27652" name="Picture 4" descr="IMGP097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27654" name="Picture 8" descr="SNC106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-2" y="0"/>
            <a:ext cx="9144001" cy="6858000"/>
          </a:xfrm>
        </p:spPr>
      </p:pic>
      <p:pic>
        <p:nvPicPr>
          <p:cNvPr id="7" name="Picture 5" descr="IMGP094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4146" y="0"/>
            <a:ext cx="916814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57224" y="1571612"/>
            <a:ext cx="757242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600" i="0" dirty="0">
                <a:solidFill>
                  <a:srgbClr val="00FFFF"/>
                </a:solidFill>
              </a:rPr>
              <a:t>«День защиты детей</a:t>
            </a:r>
            <a:r>
              <a:rPr lang="ru-RU" sz="6600" i="0" dirty="0" smtClean="0">
                <a:solidFill>
                  <a:srgbClr val="00FFFF"/>
                </a:solidFill>
              </a:rPr>
              <a:t>» </a:t>
            </a:r>
          </a:p>
          <a:p>
            <a:pPr algn="ctr"/>
            <a:r>
              <a:rPr lang="ru-RU" sz="6600" i="0" dirty="0" smtClean="0">
                <a:solidFill>
                  <a:srgbClr val="FFFF00"/>
                </a:solidFill>
              </a:rPr>
              <a:t>1 </a:t>
            </a:r>
            <a:r>
              <a:rPr lang="ru-RU" sz="6600" i="0" dirty="0">
                <a:solidFill>
                  <a:srgbClr val="FFFF00"/>
                </a:solidFill>
              </a:rPr>
              <a:t>место ежегодно</a:t>
            </a:r>
            <a:endParaRPr lang="ru-RU" sz="4800" i="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62" y="428604"/>
            <a:ext cx="707231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600" i="0" dirty="0">
                <a:solidFill>
                  <a:srgbClr val="00FFFF"/>
                </a:solidFill>
              </a:rPr>
              <a:t>Районная викторина по правилам дорожного </a:t>
            </a:r>
            <a:r>
              <a:rPr lang="ru-RU" sz="6600" i="0" dirty="0" smtClean="0">
                <a:solidFill>
                  <a:srgbClr val="00FFFF"/>
                </a:solidFill>
              </a:rPr>
              <a:t>движения</a:t>
            </a:r>
          </a:p>
          <a:p>
            <a:pPr algn="ctr"/>
            <a:r>
              <a:rPr lang="ru-RU" sz="6600" i="0" dirty="0" smtClean="0">
                <a:solidFill>
                  <a:srgbClr val="FFFF00"/>
                </a:solidFill>
              </a:rPr>
              <a:t>1 место</a:t>
            </a:r>
            <a:endParaRPr lang="ru-RU" sz="6600" i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00100" y="785794"/>
            <a:ext cx="71437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600" i="0" dirty="0" smtClean="0">
                <a:solidFill>
                  <a:srgbClr val="00FFFF"/>
                </a:solidFill>
              </a:rPr>
              <a:t>Районный конкурс «Рисуем на асфальте»</a:t>
            </a:r>
          </a:p>
          <a:p>
            <a:pPr algn="ctr"/>
            <a:r>
              <a:rPr lang="ru-RU" sz="6600" i="0" dirty="0" smtClean="0">
                <a:solidFill>
                  <a:srgbClr val="00FFFF"/>
                </a:solidFill>
              </a:rPr>
              <a:t> </a:t>
            </a:r>
            <a:r>
              <a:rPr lang="ru-RU" sz="6600" i="0" dirty="0">
                <a:solidFill>
                  <a:srgbClr val="FFFF00"/>
                </a:solidFill>
              </a:rPr>
              <a:t>1 место  </a:t>
            </a:r>
          </a:p>
        </p:txBody>
      </p:sp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428625" y="357188"/>
            <a:ext cx="8501063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«Воспитывает каждая минута жизни, каждый уголок земли, каждый человек, с которым личность соприкасается подчас как бы случайно, мимоходом. Осмысливать многогранные воздействия окружающего мира – в этом как раз и заключается организующая воспитательная роль школы, педагога».</a:t>
            </a:r>
          </a:p>
          <a:p>
            <a:endParaRPr lang="ru-RU" dirty="0"/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3429000" y="5000625"/>
            <a:ext cx="500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pPr algn="r"/>
            <a:r>
              <a:rPr lang="ru-RU" i="0"/>
              <a:t>В. А. Сухомлинский </a:t>
            </a:r>
          </a:p>
        </p:txBody>
      </p:sp>
    </p:spTree>
  </p:cSld>
  <p:clrMapOvr>
    <a:masterClrMapping/>
  </p:clrMapOvr>
  <p:transition advTm="8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SNC106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69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IMG_10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626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IMG_0421"/>
          <p:cNvPicPr>
            <a:picLocks noGrp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9297"/>
            <a:ext cx="9144000" cy="6828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142874" y="214313"/>
            <a:ext cx="50720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вокруг нас</a:t>
            </a:r>
          </a:p>
        </p:txBody>
      </p:sp>
    </p:spTree>
  </p:cSld>
  <p:clrMapOvr>
    <a:masterClrMapping/>
  </p:clrMapOvr>
  <p:transition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1071563" y="928688"/>
            <a:ext cx="700087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00FFFF"/>
                </a:solidFill>
              </a:rPr>
              <a:t>Особое место в моей воспитательной системе занимает работа по духовно-нравственному воспитанию.</a:t>
            </a:r>
            <a:r>
              <a:rPr lang="ru-RU" sz="5400" b="1" i="0">
                <a:solidFill>
                  <a:srgbClr val="00FFFF"/>
                </a:solidFill>
              </a:rPr>
              <a:t> </a:t>
            </a:r>
          </a:p>
        </p:txBody>
      </p:sp>
      <p:pic>
        <p:nvPicPr>
          <p:cNvPr id="3" name="Рисунок 2" descr="SNC10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NC10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NC106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 descr="C:\Documents and Settings\Елена\Мои документы\Дёмина\Фотографии Демина\SNC10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C:\Documents and Settings\Елена\Мои документы\Дёмина\Фотографии Демина\SNC106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3" name="Rectangle 10"/>
          <p:cNvSpPr>
            <a:spLocks noChangeArrowheads="1"/>
          </p:cNvSpPr>
          <p:nvPr/>
        </p:nvSpPr>
        <p:spPr bwMode="auto">
          <a:xfrm>
            <a:off x="0" y="1657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214282" y="571480"/>
          <a:ext cx="4500563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14876" y="928670"/>
            <a:ext cx="4000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FFFF"/>
                </a:solidFill>
              </a:rPr>
              <a:t>Моя любовь,</a:t>
            </a:r>
          </a:p>
          <a:p>
            <a:r>
              <a:rPr lang="ru-RU" b="1" dirty="0" smtClean="0">
                <a:solidFill>
                  <a:srgbClr val="00FFFF"/>
                </a:solidFill>
              </a:rPr>
              <a:t>забота о детях соединила меня невидимой нитью с их родителями,</a:t>
            </a:r>
          </a:p>
          <a:p>
            <a:r>
              <a:rPr lang="ru-RU" b="1" dirty="0" smtClean="0">
                <a:solidFill>
                  <a:srgbClr val="00FFFF"/>
                </a:solidFill>
              </a:rPr>
              <a:t>которые стали более терпимыми,</a:t>
            </a:r>
          </a:p>
          <a:p>
            <a:r>
              <a:rPr lang="ru-RU" b="1" dirty="0" smtClean="0">
                <a:solidFill>
                  <a:srgbClr val="00FFFF"/>
                </a:solidFill>
              </a:rPr>
              <a:t>внимательными,</a:t>
            </a:r>
          </a:p>
          <a:p>
            <a:r>
              <a:rPr lang="ru-RU" b="1" dirty="0" smtClean="0">
                <a:solidFill>
                  <a:srgbClr val="00FFFF"/>
                </a:solidFill>
              </a:rPr>
              <a:t>заботливыми. </a:t>
            </a:r>
          </a:p>
          <a:p>
            <a:endParaRPr lang="ru-RU" dirty="0"/>
          </a:p>
        </p:txBody>
      </p:sp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IMGP035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76" y="142852"/>
            <a:ext cx="4252912" cy="3000375"/>
          </a:xfrm>
        </p:spPr>
      </p:pic>
      <p:pic>
        <p:nvPicPr>
          <p:cNvPr id="43014" name="Picture 6" descr="DSC003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86314" y="3714752"/>
            <a:ext cx="4243387" cy="2995612"/>
          </a:xfrm>
        </p:spPr>
      </p:pic>
      <p:sp>
        <p:nvSpPr>
          <p:cNvPr id="163842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3000375"/>
            <a:ext cx="9144000" cy="7921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Родители – первые помощники во всех моих начинаниях</a:t>
            </a:r>
            <a:endParaRPr lang="ru-RU" sz="2800" i="1" u="sng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IMGP00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40925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IMGP01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14752"/>
            <a:ext cx="421481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sz="8000" dirty="0" smtClean="0">
                <a:solidFill>
                  <a:srgbClr val="FFFF66"/>
                </a:solidFill>
                <a:effectLst/>
                <a:latin typeface="Times New Roman" pitchFamily="18" charset="0"/>
                <a:cs typeface="Times New Roman" pitchFamily="18" charset="0"/>
              </a:rPr>
              <a:t>Помощник индивидуального развития каждого ребёнка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4414" y="1500174"/>
            <a:ext cx="6572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0" dirty="0" smtClean="0">
                <a:solidFill>
                  <a:srgbClr val="FFFF00"/>
                </a:solidFill>
              </a:rPr>
              <a:t>Несколько слов о классном руководителе…</a:t>
            </a:r>
            <a:endParaRPr lang="ru-RU" sz="6600" b="1" i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C1064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22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1071563" y="500063"/>
            <a:ext cx="6786562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dirty="0">
                <a:solidFill>
                  <a:srgbClr val="66FFFF"/>
                </a:solidFill>
              </a:rPr>
              <a:t>Наш класс – уютный дом, </a:t>
            </a:r>
          </a:p>
          <a:p>
            <a:pPr algn="ctr"/>
            <a:r>
              <a:rPr lang="ru-RU" sz="6600" dirty="0">
                <a:solidFill>
                  <a:srgbClr val="66FFFF"/>
                </a:solidFill>
              </a:rPr>
              <a:t>в котором комфортно</a:t>
            </a:r>
          </a:p>
          <a:p>
            <a:pPr algn="ctr"/>
            <a:r>
              <a:rPr lang="ru-RU" sz="6600" dirty="0">
                <a:solidFill>
                  <a:srgbClr val="66FFFF"/>
                </a:solidFill>
              </a:rPr>
              <a:t>и тепло всем.</a:t>
            </a:r>
          </a:p>
        </p:txBody>
      </p:sp>
      <p:pic>
        <p:nvPicPr>
          <p:cNvPr id="67585" name="Picture 1" descr="F:\Дёмина\SNC10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039_BASH - AR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058" grpId="0"/>
      <p:bldP spid="4505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642938" y="0"/>
            <a:ext cx="80724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0" dirty="0">
                <a:solidFill>
                  <a:srgbClr val="FFFF00"/>
                </a:solidFill>
              </a:rPr>
              <a:t>В своей работе я опираюсь на простые </a:t>
            </a:r>
            <a:r>
              <a:rPr lang="ru-RU" sz="4000" b="1" i="0" dirty="0" smtClean="0">
                <a:solidFill>
                  <a:srgbClr val="FFFF00"/>
                </a:solidFill>
              </a:rPr>
              <a:t>истины:</a:t>
            </a:r>
            <a:endParaRPr lang="ru-RU" sz="4000" b="1" i="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/>
              <a:t>  если ребенка подбадривать, он </a:t>
            </a:r>
            <a:r>
              <a:rPr lang="ru-RU" dirty="0" smtClean="0"/>
              <a:t>учится </a:t>
            </a:r>
            <a:r>
              <a:rPr lang="ru-RU" dirty="0"/>
              <a:t>верить в себя;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 если ребенка хвалить, он учится быть благодарным;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 если ребенка поддерживать, он учится ценить себя;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 если ребенка окружить дружелюбием, он учится находить любовь в этом мире.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1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500063" y="500063"/>
            <a:ext cx="82867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i="0" dirty="0" smtClean="0">
                <a:solidFill>
                  <a:srgbClr val="FFFF00"/>
                </a:solidFill>
              </a:rPr>
              <a:t>Созданные </a:t>
            </a:r>
            <a:r>
              <a:rPr lang="ru-RU" sz="4000" b="1" i="0" dirty="0">
                <a:solidFill>
                  <a:srgbClr val="FFFF00"/>
                </a:solidFill>
              </a:rPr>
              <a:t>условия позволили:</a:t>
            </a:r>
          </a:p>
          <a:p>
            <a:pPr algn="ctr"/>
            <a:endParaRPr lang="ru-RU" sz="2400" i="0" dirty="0">
              <a:solidFill>
                <a:srgbClr val="00FFFF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/>
              <a:t> раскрыть индивидуальные способности детей;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воспитать самостоятельность;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проявить активную общественную, гражданскую позицию;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способствовать саморазвитию и самореализации, социализации личности в современных условиях.</a:t>
            </a:r>
          </a:p>
        </p:txBody>
      </p:sp>
    </p:spTree>
  </p:cSld>
  <p:clrMapOvr>
    <a:masterClrMapping/>
  </p:clrMapOvr>
  <p:transition advTm="1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NC1058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4" y="428604"/>
            <a:ext cx="532897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SNC105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71678"/>
            <a:ext cx="5295521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SNC105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70"/>
            <a:ext cx="5590797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SNC105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62" y="2643182"/>
            <a:ext cx="5214974" cy="398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SNC1055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2643182"/>
            <a:ext cx="5072098" cy="380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SNC1056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142852"/>
            <a:ext cx="4500594" cy="340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 descr="SNC106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214422"/>
            <a:ext cx="6123947" cy="437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4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4786314" y="404812"/>
            <a:ext cx="4357686" cy="6453187"/>
          </a:xfrm>
          <a:noFill/>
        </p:spPr>
        <p:txBody>
          <a:bodyPr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3000" b="1" dirty="0" smtClean="0">
                <a:solidFill>
                  <a:srgbClr val="66FFFF"/>
                </a:solidFill>
                <a:effectLst/>
                <a:latin typeface="Times New Roman" pitchFamily="18" charset="0"/>
                <a:cs typeface="Times New Roman" pitchFamily="18" charset="0"/>
              </a:rPr>
              <a:t>Любовь – это бескорыстная, безвозмездная отдача без ожидания возврата, компенсации сил, энергии, чувств. Радостно смотреть, как вокруг зажигаются сердца детей, как улыбками освещается пространство вокруг нас.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sz="2800" i="1" dirty="0" smtClean="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  <p:transition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  <p:bldP spid="49154" grpI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1000125" y="571500"/>
            <a:ext cx="7643813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200" b="1" i="0" dirty="0">
                <a:solidFill>
                  <a:srgbClr val="00FFFF"/>
                </a:solidFill>
              </a:rPr>
              <a:t>Своей любовью я объединила детей и взрослых, их души и сердца. А это ведет к сотрудничеству поколений, рождает в </a:t>
            </a:r>
            <a:r>
              <a:rPr lang="ru-RU" sz="4200" b="1" i="0" dirty="0" smtClean="0">
                <a:solidFill>
                  <a:srgbClr val="00FFFF"/>
                </a:solidFill>
              </a:rPr>
              <a:t>ребёнке </a:t>
            </a:r>
            <a:r>
              <a:rPr lang="ru-RU" sz="4200" b="1" i="0" dirty="0">
                <a:solidFill>
                  <a:srgbClr val="00FFFF"/>
                </a:solidFill>
              </a:rPr>
              <a:t>желание любить и действовать, заботиться о людях, о своей стране.</a:t>
            </a:r>
          </a:p>
          <a:p>
            <a:endParaRPr lang="ru-RU" sz="4200" dirty="0"/>
          </a:p>
        </p:txBody>
      </p:sp>
      <p:pic>
        <p:nvPicPr>
          <p:cNvPr id="49155" name="Picture 3" descr="1222390689_heartinhands"/>
          <p:cNvPicPr>
            <a:picLocks noChangeAspect="1" noChangeArrowheads="1"/>
          </p:cNvPicPr>
          <p:nvPr/>
        </p:nvPicPr>
        <p:blipFill>
          <a:blip r:embed="rId2"/>
          <a:srcRect t="1686" b="4140"/>
          <a:stretch>
            <a:fillRect/>
          </a:stretch>
        </p:blipFill>
        <p:spPr bwMode="auto">
          <a:xfrm>
            <a:off x="1285852" y="22225"/>
            <a:ext cx="6572296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4348" y="785794"/>
            <a:ext cx="76438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smtClean="0">
                <a:solidFill>
                  <a:srgbClr val="FF0000"/>
                </a:solidFill>
              </a:rPr>
              <a:t>Сердце отдаю детям…</a:t>
            </a:r>
            <a:endParaRPr lang="ru-RU" sz="1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2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allAtOnce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IMG_0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422436"/>
            <a:ext cx="4143404" cy="543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9144000" cy="1143000"/>
          </a:xfrm>
          <a:noFill/>
        </p:spPr>
        <p:txBody>
          <a:bodyPr/>
          <a:lstStyle/>
          <a:p>
            <a:r>
              <a:rPr lang="ru-RU" sz="4000" b="1" dirty="0" smtClean="0">
                <a:solidFill>
                  <a:srgbClr val="00FFFF"/>
                </a:solidFill>
                <a:effectLst/>
                <a:latin typeface="Times New Roman" pitchFamily="18" charset="0"/>
                <a:cs typeface="Times New Roman" pitchFamily="18" charset="0"/>
              </a:rPr>
              <a:t>При рождении каждый человек уникален и неповторим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43500" y="1857364"/>
            <a:ext cx="3857625" cy="4244986"/>
          </a:xfrm>
          <a:noFill/>
        </p:spPr>
        <p:txBody>
          <a:bodyPr/>
          <a:lstStyle/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CCFFFF"/>
                </a:solidFill>
                <a:effectLst/>
                <a:latin typeface="Times New Roman" pitchFamily="18" charset="0"/>
                <a:cs typeface="Times New Roman" pitchFamily="18" charset="0"/>
              </a:rPr>
              <a:t>«Нет никакого высшего искусства, как искусство воспитания. Живописец и ваятель творят только безжизненную фигуру, а мудрый воспитатель создает живой образ, смотря на который радуется Бог и люди»</a:t>
            </a:r>
          </a:p>
          <a:p>
            <a:pPr algn="r">
              <a:lnSpc>
                <a:spcPct val="90000"/>
              </a:lnSpc>
            </a:pPr>
            <a:endParaRPr lang="ru-RU" sz="2400" b="1" dirty="0" smtClean="0">
              <a:solidFill>
                <a:srgbClr val="CCFF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i="1" dirty="0" smtClean="0">
                <a:solidFill>
                  <a:srgbClr val="CCFFFF"/>
                </a:solidFill>
                <a:effectLst/>
                <a:latin typeface="Times New Roman" pitchFamily="18" charset="0"/>
                <a:cs typeface="Times New Roman" pitchFamily="18" charset="0"/>
              </a:rPr>
              <a:t>Св. Иоанн Златоуст</a:t>
            </a:r>
            <a:endParaRPr lang="ru-RU" sz="2400" i="1" dirty="0" smtClean="0">
              <a:solidFill>
                <a:srgbClr val="CCFF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90000"/>
              </a:lnSpc>
            </a:pPr>
            <a:endParaRPr lang="ru-RU" sz="2400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3" y="1500173"/>
            <a:ext cx="3000397" cy="505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0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2071678"/>
            <a:ext cx="3252612" cy="462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0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1643050"/>
            <a:ext cx="3500462" cy="502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0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2214554"/>
            <a:ext cx="3976894" cy="412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00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36" y="2357430"/>
            <a:ext cx="2727913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000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62" y="1785926"/>
            <a:ext cx="3071834" cy="467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000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2" y="1857364"/>
            <a:ext cx="4672980" cy="454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000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34" y="1857364"/>
            <a:ext cx="502301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001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034" y="1643026"/>
            <a:ext cx="459842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001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3042" y="1643050"/>
            <a:ext cx="332278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0013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158" y="1571612"/>
            <a:ext cx="3000396" cy="496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9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642910" y="928670"/>
            <a:ext cx="764381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rgbClr val="00FFFF"/>
                </a:solidFill>
              </a:rPr>
              <a:t>            </a:t>
            </a:r>
            <a:r>
              <a:rPr lang="ru-RU" sz="6000" i="0" dirty="0">
                <a:solidFill>
                  <a:srgbClr val="00FFFF"/>
                </a:solidFill>
              </a:rPr>
              <a:t>«Чтобы стать настоящим воспитателем детей, надо отдать им свое сердце».</a:t>
            </a:r>
          </a:p>
          <a:p>
            <a:endParaRPr lang="ru-RU" sz="6000" dirty="0"/>
          </a:p>
        </p:txBody>
      </p: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4286250" y="4929198"/>
            <a:ext cx="42148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dirty="0" smtClean="0">
              <a:solidFill>
                <a:srgbClr val="00FFFF"/>
              </a:solidFill>
            </a:endParaRPr>
          </a:p>
          <a:p>
            <a:pPr algn="r"/>
            <a:r>
              <a:rPr lang="ru-RU" dirty="0" smtClean="0">
                <a:solidFill>
                  <a:srgbClr val="00FFFF"/>
                </a:solidFill>
              </a:rPr>
              <a:t>Сухомлинский </a:t>
            </a:r>
            <a:r>
              <a:rPr lang="ru-RU" dirty="0">
                <a:solidFill>
                  <a:srgbClr val="00FFFF"/>
                </a:solidFill>
              </a:rPr>
              <a:t>В. А.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250825" y="928671"/>
            <a:ext cx="871378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i="0" dirty="0">
                <a:solidFill>
                  <a:srgbClr val="FFFF00"/>
                </a:solidFill>
              </a:rPr>
              <a:t>Моё педагогическое кредо – всем сердцем отдавать любовь детям, развивать </a:t>
            </a:r>
            <a:r>
              <a:rPr lang="ru-RU" sz="5400" i="0" dirty="0" smtClean="0">
                <a:solidFill>
                  <a:srgbClr val="FFFF00"/>
                </a:solidFill>
              </a:rPr>
              <a:t>талант</a:t>
            </a:r>
            <a:r>
              <a:rPr lang="ru-RU" sz="5400" i="0" dirty="0">
                <a:solidFill>
                  <a:srgbClr val="FFFF00"/>
                </a:solidFill>
              </a:rPr>
              <a:t>, раскрывать индивидуальные </a:t>
            </a:r>
            <a:r>
              <a:rPr lang="ru-RU" sz="5400" i="0" dirty="0" smtClean="0">
                <a:solidFill>
                  <a:srgbClr val="FFFF00"/>
                </a:solidFill>
              </a:rPr>
              <a:t>способности, </a:t>
            </a:r>
            <a:r>
              <a:rPr lang="ru-RU" sz="5400" i="0" dirty="0">
                <a:solidFill>
                  <a:srgbClr val="FFFF00"/>
                </a:solidFill>
              </a:rPr>
              <a:t>данные </a:t>
            </a:r>
            <a:r>
              <a:rPr lang="ru-RU" sz="5400" i="0" dirty="0" smtClean="0">
                <a:solidFill>
                  <a:srgbClr val="FFFF00"/>
                </a:solidFill>
              </a:rPr>
              <a:t>Богом.</a:t>
            </a:r>
            <a:endParaRPr lang="ru-RU" sz="5400" i="0" dirty="0">
              <a:solidFill>
                <a:srgbClr val="FFFF00"/>
              </a:solidFill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500063" y="928670"/>
            <a:ext cx="8072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advTm="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9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714375" y="500063"/>
            <a:ext cx="7858125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i="0" dirty="0">
                <a:solidFill>
                  <a:srgbClr val="FFFF00"/>
                </a:solidFill>
              </a:rPr>
              <a:t>Цель моей работы:</a:t>
            </a:r>
          </a:p>
          <a:p>
            <a:pPr algn="ctr"/>
            <a:endParaRPr lang="ru-RU" b="1" i="0" dirty="0"/>
          </a:p>
          <a:p>
            <a:pPr algn="ctr"/>
            <a:r>
              <a:rPr lang="ru-RU" i="0" dirty="0"/>
              <a:t>моделирование и построение воспитательной системы, направленной на развитие  индивидуальности ребенка, любознательной, творческой, трудолюбивой личности, знающей историю и традиции родного края, ведущей здоровый образ жизни.</a:t>
            </a:r>
          </a:p>
          <a:p>
            <a:endParaRPr lang="ru-RU" dirty="0"/>
          </a:p>
        </p:txBody>
      </p:sp>
    </p:spTree>
  </p:cSld>
  <p:clrMapOvr>
    <a:masterClrMapping/>
  </p:clrMapOvr>
  <p:transition advTm="1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285750" y="214313"/>
            <a:ext cx="8572530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00FFFF"/>
                </a:solidFill>
              </a:rPr>
              <a:t>Функции и содержание моей работы как классного руководителя: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</a:t>
            </a:r>
            <a:r>
              <a:rPr lang="ru-RU" sz="2800" b="1" i="0" dirty="0">
                <a:solidFill>
                  <a:srgbClr val="FF0000"/>
                </a:solidFill>
              </a:rPr>
              <a:t>аналитическая</a:t>
            </a:r>
            <a:r>
              <a:rPr lang="ru-RU" sz="2800" dirty="0"/>
              <a:t> (изучение индивидуальных особенностей учащихся, коллектива, анализ семейного воспитания, уровня воспитанности, анализ и оценка диагностики здоровья);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</a:t>
            </a:r>
            <a:r>
              <a:rPr lang="ru-RU" sz="2800" b="1" i="0" dirty="0">
                <a:solidFill>
                  <a:srgbClr val="FF0000"/>
                </a:solidFill>
              </a:rPr>
              <a:t>организационно-координирующая</a:t>
            </a:r>
            <a:r>
              <a:rPr lang="ru-RU" sz="2800" dirty="0"/>
              <a:t> (организация разнообразной деятельности детей, установление связи школы и семьи);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</a:t>
            </a:r>
            <a:r>
              <a:rPr lang="ru-RU" sz="2800" b="1" i="0" dirty="0">
                <a:solidFill>
                  <a:srgbClr val="FF0000"/>
                </a:solidFill>
              </a:rPr>
              <a:t>коммуникативная</a:t>
            </a:r>
            <a:r>
              <a:rPr lang="ru-RU" sz="2800" dirty="0"/>
              <a:t> (регулирование межличностных отношений между детьми; установление оптимальных взаимоотношений учитель-ученик; создание благоприятного психологического климата в коллективе, атмосферы сотрудничества, толерантности и поддержки).</a:t>
            </a:r>
          </a:p>
          <a:p>
            <a:endParaRPr lang="ru-RU" sz="2800" dirty="0"/>
          </a:p>
        </p:txBody>
      </p:sp>
    </p:spTree>
  </p:cSld>
  <p:clrMapOvr>
    <a:masterClrMapping/>
  </p:clrMapOvr>
  <p:transition advTm="2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85720" y="285728"/>
          <a:ext cx="8501122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357188" y="214290"/>
            <a:ext cx="8643937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0" dirty="0">
                <a:solidFill>
                  <a:srgbClr val="00FFFF"/>
                </a:solidFill>
              </a:rPr>
              <a:t>Принципы </a:t>
            </a:r>
            <a:r>
              <a:rPr lang="ru-RU" sz="4000" b="1" i="0" dirty="0" smtClean="0">
                <a:solidFill>
                  <a:srgbClr val="00FFFF"/>
                </a:solidFill>
              </a:rPr>
              <a:t>моей работы:</a:t>
            </a:r>
            <a:endParaRPr lang="ru-RU" sz="4000" b="1" i="0" dirty="0">
              <a:solidFill>
                <a:srgbClr val="00FFFF"/>
              </a:solidFill>
            </a:endParaRPr>
          </a:p>
          <a:p>
            <a:r>
              <a:rPr lang="ru-RU" sz="2800" dirty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при контакте с детьми дарю как можно чаще приветливые взгляды и ласковые прикосновения;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при общении с детьми чаще использую просьбу и поощрение, чем приказ и наказание;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стараюсь быть предусмотрительной и справедливой в оценке поступков учеников;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учу детей радоваться своим успехам и успехам своих товарищей;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  создаю воспитательные ситуации, которые позволяют ребятам чаще проявлять положительные эмоции, чем отрицательные.</a:t>
            </a:r>
          </a:p>
          <a:p>
            <a:pPr>
              <a:buFont typeface="Wingdings" pitchFamily="2" charset="2"/>
              <a:buChar char="Ø"/>
            </a:pPr>
            <a:endParaRPr lang="ru-RU" sz="2800" dirty="0"/>
          </a:p>
        </p:txBody>
      </p:sp>
    </p:spTree>
  </p:cSld>
  <p:clrMapOvr>
    <a:masterClrMapping/>
  </p:clrMapOvr>
  <p:transition advTm="2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3604</TotalTime>
  <Words>900</Words>
  <Application>Microsoft Office PowerPoint</Application>
  <PresentationFormat>Экран (4:3)</PresentationFormat>
  <Paragraphs>124</Paragraphs>
  <Slides>36</Slides>
  <Notes>1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Лучи</vt:lpstr>
      <vt:lpstr>Worksheet</vt:lpstr>
      <vt:lpstr>Слайд 1</vt:lpstr>
      <vt:lpstr>Слайд 2</vt:lpstr>
      <vt:lpstr>Помощник индивидуального развития каждого ребёнка</vt:lpstr>
      <vt:lpstr>При рождении каждый человек уникален и неповторим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 </vt:lpstr>
      <vt:lpstr>Слайд 16</vt:lpstr>
      <vt:lpstr>Участие в проектной деятельности</vt:lpstr>
      <vt:lpstr>Слайд 18</vt:lpstr>
      <vt:lpstr>Слайд 19</vt:lpstr>
      <vt:lpstr> </vt:lpstr>
      <vt:lpstr>Слайд 21</vt:lpstr>
      <vt:lpstr>Слайд 22</vt:lpstr>
      <vt:lpstr> Развитие творческих способностей</vt:lpstr>
      <vt:lpstr>Слайд 24</vt:lpstr>
      <vt:lpstr>Слайд 25</vt:lpstr>
      <vt:lpstr>Слайд 26</vt:lpstr>
      <vt:lpstr>Слайд 27</vt:lpstr>
      <vt:lpstr>Слайд 28</vt:lpstr>
      <vt:lpstr>Родители – первые помощники во всех моих начинаниях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Монастыри Подмосковья</dc:title>
  <dc:creator>Елена Беликова</dc:creator>
  <cp:lastModifiedBy>Елена</cp:lastModifiedBy>
  <cp:revision>1094</cp:revision>
  <cp:lastPrinted>1601-01-01T00:00:00Z</cp:lastPrinted>
  <dcterms:created xsi:type="dcterms:W3CDTF">2008-04-10T19:33:05Z</dcterms:created>
  <dcterms:modified xsi:type="dcterms:W3CDTF">2009-02-05T06:15:11Z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